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  <p:sldMasterId id="2147483657" r:id="rId2"/>
  </p:sldMasterIdLst>
  <p:notesMasterIdLst>
    <p:notesMasterId r:id="rId21"/>
  </p:notesMasterIdLst>
  <p:handoutMasterIdLst>
    <p:handoutMasterId r:id="rId22"/>
  </p:handoutMasterIdLst>
  <p:sldIdLst>
    <p:sldId id="590" r:id="rId3"/>
    <p:sldId id="654" r:id="rId4"/>
    <p:sldId id="277" r:id="rId5"/>
    <p:sldId id="660" r:id="rId6"/>
    <p:sldId id="680" r:id="rId7"/>
    <p:sldId id="664" r:id="rId8"/>
    <p:sldId id="665" r:id="rId9"/>
    <p:sldId id="672" r:id="rId10"/>
    <p:sldId id="678" r:id="rId11"/>
    <p:sldId id="675" r:id="rId12"/>
    <p:sldId id="679" r:id="rId13"/>
    <p:sldId id="661" r:id="rId14"/>
    <p:sldId id="623" r:id="rId15"/>
    <p:sldId id="659" r:id="rId16"/>
    <p:sldId id="685" r:id="rId17"/>
    <p:sldId id="686" r:id="rId18"/>
    <p:sldId id="684" r:id="rId19"/>
    <p:sldId id="682" r:id="rId20"/>
  </p:sldIdLst>
  <p:sldSz cx="9144000" cy="6858000" type="screen4x3"/>
  <p:notesSz cx="7104063" cy="102346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09" userDrawn="1">
          <p15:clr>
            <a:srgbClr val="A4A3A4"/>
          </p15:clr>
        </p15:guide>
        <p15:guide id="2" orient="horz" pos="3974" userDrawn="1">
          <p15:clr>
            <a:srgbClr val="A4A3A4"/>
          </p15:clr>
        </p15:guide>
        <p15:guide id="3" pos="2880" userDrawn="1">
          <p15:clr>
            <a:srgbClr val="A4A3A4"/>
          </p15:clr>
        </p15:guide>
        <p15:guide id="4" pos="204" userDrawn="1">
          <p15:clr>
            <a:srgbClr val="A4A3A4"/>
          </p15:clr>
        </p15:guide>
        <p15:guide id="5" pos="5556" userDrawn="1">
          <p15:clr>
            <a:srgbClr val="A4A3A4"/>
          </p15:clr>
        </p15:guide>
        <p15:guide id="6" pos="2948" userDrawn="1">
          <p15:clr>
            <a:srgbClr val="A4A3A4"/>
          </p15:clr>
        </p15:guide>
        <p15:guide id="7" pos="28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8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C739408-39A1-37A1-0C81-93736BB1A354}" name="박지은" initials="" userId="S::202130335@o365.hufs.ac.kr::2cb6f1e8-5e41-4112-ac5f-843938d323b4" providerId="AD"/>
  <p188:author id="{5C2CFC8C-D247-FCAE-DEAD-128FB841B298}" name="지은" initials="지" userId="S::ppae0216@hufs.ac.kr::c2b0541b-7e35-4488-82f7-ba841bb3eef3" providerId="AD"/>
  <p188:author id="{2EBE68AB-5892-8BF5-4B5D-DF3E98EF10E1}" name="박 지은" initials="박지" userId="ab462d2bb668255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C400"/>
    <a:srgbClr val="3E842B"/>
    <a:srgbClr val="00C55B"/>
    <a:srgbClr val="D0D8E8"/>
    <a:srgbClr val="E9EDF4"/>
    <a:srgbClr val="C7C7C7"/>
    <a:srgbClr val="F4EDDB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89C52A-AE01-4FBF-A1D4-BC204E07EB3B}">
  <a:tblStyle styleId="{E789C52A-AE01-4FBF-A1D4-BC204E07EB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78" autoAdjust="0"/>
    <p:restoredTop sz="86457" autoAdjust="0"/>
  </p:normalViewPr>
  <p:slideViewPr>
    <p:cSldViewPr snapToGrid="0">
      <p:cViewPr varScale="1">
        <p:scale>
          <a:sx n="88" d="100"/>
          <a:sy n="88" d="100"/>
        </p:scale>
        <p:origin x="102" y="336"/>
      </p:cViewPr>
      <p:guideLst>
        <p:guide orient="horz" pos="709"/>
        <p:guide orient="horz" pos="3974"/>
        <p:guide pos="2880"/>
        <p:guide pos="204"/>
        <p:guide pos="5556"/>
        <p:guide pos="2948"/>
        <p:guide pos="2812"/>
      </p:guideLst>
    </p:cSldViewPr>
  </p:slideViewPr>
  <p:outlineViewPr>
    <p:cViewPr>
      <p:scale>
        <a:sx n="33" d="100"/>
        <a:sy n="33" d="100"/>
      </p:scale>
      <p:origin x="0" y="-2227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224"/>
        <p:guide pos="223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46EE4A-A7A0-4BFD-8933-A512B6DA61B3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6B84F-9986-46C4-8616-6648DDB229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1314457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8427" cy="51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3992" y="0"/>
            <a:ext cx="3078427" cy="51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21106"/>
            <a:ext cx="3078427" cy="51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3992" y="9721106"/>
            <a:ext cx="3078427" cy="511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b" anchorCtr="0">
            <a:noAutofit/>
          </a:bodyPr>
          <a:lstStyle/>
          <a:p>
            <a:pPr algn="r">
              <a:buSzPts val="1200"/>
            </a:pPr>
            <a:fld id="{00000000-1234-1234-1234-123412341234}" type="slidenum">
              <a:rPr lang="en-US" altLang="ko-KR" sz="130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pPr algn="r">
                <a:buSzPts val="1200"/>
              </a:pPr>
              <a:t>‹#›</a:t>
            </a:fld>
            <a:endParaRPr lang="en-US" sz="1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93775" y="768350"/>
            <a:ext cx="5116513" cy="38369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머리글 개체 틀 4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1920352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1373358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endParaRPr lang="en-US" altLang="ko-KR" dirty="0"/>
          </a:p>
        </p:txBody>
      </p:sp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10645738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r>
              <a:rPr lang="en-US" dirty="0"/>
              <a:t>M</a:t>
            </a:r>
            <a:r>
              <a:rPr lang="en-KR" dirty="0"/>
              <a:t>ultiple – k 기재</a:t>
            </a:r>
            <a:endParaRPr dirty="0"/>
          </a:p>
        </p:txBody>
      </p:sp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2833673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93775" y="768350"/>
            <a:ext cx="5116513" cy="38369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5" name="머리글 개체 틀 4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649857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r>
              <a:rPr lang="en-US" dirty="0"/>
              <a:t>M</a:t>
            </a:r>
            <a:r>
              <a:rPr lang="en-KR" dirty="0"/>
              <a:t>ultiple – k 기재</a:t>
            </a:r>
            <a:endParaRPr dirty="0"/>
          </a:p>
        </p:txBody>
      </p:sp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27960453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dirty="0"/>
          </a:p>
        </p:txBody>
      </p:sp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29460663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r>
              <a:rPr lang="en-US" dirty="0"/>
              <a:t>M</a:t>
            </a:r>
            <a:r>
              <a:rPr lang="en-KR" dirty="0"/>
              <a:t>ultiple – k 기재</a:t>
            </a:r>
            <a:endParaRPr dirty="0"/>
          </a:p>
        </p:txBody>
      </p:sp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20642606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93775" y="768350"/>
            <a:ext cx="5116513" cy="38369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5" name="머리글 개체 틀 4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2636660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endParaRPr lang="en-US" altLang="ko-KR" dirty="0"/>
          </a:p>
        </p:txBody>
      </p:sp>
      <p:sp>
        <p:nvSpPr>
          <p:cNvPr id="75" name="Google Shape;7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3267062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083684ccb_2_26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82" name="Google Shape;82;g13083684ccb_2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82290369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822903699_1_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1870518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82290369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822903699_1_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dirty="0"/>
          </a:p>
        </p:txBody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1860089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82290369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822903699_1_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2516190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82290369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822903699_1_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450674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82290369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822903699_1_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1944917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82290369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822903699_1_0:notes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49516" rIns="99059" bIns="49516" anchor="t" anchorCtr="0">
            <a:noAutofit/>
          </a:bodyPr>
          <a:lstStyle/>
          <a:p>
            <a:pPr marL="0" indent="0"/>
            <a:r>
              <a:rPr lang="en-US" dirty="0"/>
              <a:t>K-an optimal number of adaptive MHA blocks</a:t>
            </a:r>
          </a:p>
          <a:p>
            <a:pPr marL="0" indent="0"/>
            <a:r>
              <a:rPr lang="en-US" dirty="0"/>
              <a:t>Target </a:t>
            </a:r>
            <a:r>
              <a:rPr lang="en-US" dirty="0" err="1"/>
              <a:t>data의</a:t>
            </a:r>
            <a:r>
              <a:rPr lang="en-US" dirty="0"/>
              <a:t> </a:t>
            </a:r>
            <a:r>
              <a:rPr lang="en-US" dirty="0" err="1"/>
              <a:t>수를</a:t>
            </a:r>
            <a:r>
              <a:rPr lang="en-US" dirty="0"/>
              <a:t> </a:t>
            </a:r>
            <a:r>
              <a:rPr lang="en-US" dirty="0" err="1"/>
              <a:t>고려한</a:t>
            </a:r>
            <a:r>
              <a:rPr lang="en-US" dirty="0"/>
              <a:t> optimal block </a:t>
            </a:r>
            <a:r>
              <a:rPr lang="en-US" dirty="0" err="1"/>
              <a:t>수</a:t>
            </a:r>
            <a:endParaRPr dirty="0"/>
          </a:p>
        </p:txBody>
      </p:sp>
      <p:sp>
        <p:nvSpPr>
          <p:cNvPr id="2" name="머리글 개체 틀 1"/>
          <p:cNvSpPr>
            <a:spLocks noGrp="1"/>
          </p:cNvSpPr>
          <p:nvPr>
            <p:ph type="hdr" idx="10"/>
          </p:nvPr>
        </p:nvSpPr>
        <p:spPr/>
        <p:txBody>
          <a:bodyPr/>
          <a:lstStyle/>
          <a:p>
            <a:r>
              <a:rPr lang="en-US" altLang="ko-KR"/>
              <a:t>2023 </a:t>
            </a:r>
            <a:r>
              <a:rPr lang="ko-KR" altLang="en-US"/>
              <a:t>가을 음성학회</a:t>
            </a:r>
          </a:p>
        </p:txBody>
      </p:sp>
    </p:spTree>
    <p:extLst>
      <p:ext uri="{BB962C8B-B14F-4D97-AF65-F5344CB8AC3E}">
        <p14:creationId xmlns:p14="http://schemas.microsoft.com/office/powerpoint/2010/main" val="2861437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323850" y="1125537"/>
            <a:ext cx="8496300" cy="518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4289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1pPr>
            <a:lvl2pPr marL="914377" lvl="1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2pPr>
            <a:lvl3pPr marL="1371566" lvl="2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754" lvl="3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–"/>
              <a:defRPr/>
            </a:lvl4pPr>
            <a:lvl5pPr marL="2285943" lvl="4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»"/>
              <a:defRPr/>
            </a:lvl5pPr>
            <a:lvl6pPr marL="2743131" lvl="5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3238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466036"/>
            <a:ext cx="2895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6865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제목 개체 틀 1"/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</p:spPr>
        <p:txBody>
          <a:bodyPr wrap="square" lIns="324000" tIns="198000" rIns="3600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619875" y="6471786"/>
            <a:ext cx="2895600" cy="288000"/>
          </a:xfrm>
        </p:spPr>
        <p:txBody>
          <a:bodyPr/>
          <a:lstStyle>
            <a:lvl1pPr>
              <a:defRPr sz="870"/>
            </a:lvl1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 lang="ko-KR" altLang="en-US" dirty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686550" y="6466036"/>
            <a:ext cx="2133600" cy="288000"/>
          </a:xfrm>
        </p:spPr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310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noFill/>
        </p:spPr>
        <p:txBody>
          <a:bodyPr wrap="square" lIns="324000" tIns="198000" rIns="3600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703618" y="1125538"/>
            <a:ext cx="5111750" cy="518318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dirty="0" smtClean="0"/>
            </a:lvl1pPr>
            <a:lvl2pPr>
              <a:defRPr lang="ko-KR" altLang="en-US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defRPr>
            </a:lvl2pPr>
            <a:lvl3pPr>
              <a:defRPr lang="ko-KR" altLang="en-US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defRPr>
            </a:lvl3pPr>
            <a:lvl4pPr>
              <a:defRPr lang="ko-KR" altLang="en-US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defRPr>
            </a:lvl4pPr>
            <a:lvl5pPr>
              <a:defRPr lang="ko-KR" altLang="en-US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23855" y="1125538"/>
            <a:ext cx="3111559" cy="518318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619875" y="6471786"/>
            <a:ext cx="2895600" cy="288000"/>
          </a:xfrm>
        </p:spPr>
        <p:txBody>
          <a:bodyPr/>
          <a:lstStyle>
            <a:lvl1pPr>
              <a:defRPr sz="870"/>
            </a:lvl1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686550" y="6466036"/>
            <a:ext cx="2133600" cy="288000"/>
          </a:xfrm>
        </p:spPr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974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noFill/>
        </p:spPr>
        <p:txBody>
          <a:bodyPr wrap="square" lIns="324000" tIns="198000" rIns="3600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23850" y="1125548"/>
            <a:ext cx="8496300" cy="4283681"/>
          </a:xfrm>
        </p:spPr>
        <p:txBody>
          <a:bodyPr anchor="t"/>
          <a:lstStyle>
            <a:lvl1pPr marL="0" indent="0" algn="ctr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23850" y="5579924"/>
            <a:ext cx="8496300" cy="728811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619875" y="6471786"/>
            <a:ext cx="2895600" cy="288000"/>
          </a:xfrm>
        </p:spPr>
        <p:txBody>
          <a:bodyPr/>
          <a:lstStyle>
            <a:lvl1pPr>
              <a:defRPr sz="870"/>
            </a:lvl1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686550" y="6466036"/>
            <a:ext cx="2133600" cy="288000"/>
          </a:xfrm>
        </p:spPr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466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348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22494" y="1125539"/>
            <a:ext cx="4141558" cy="5183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8099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Char char="•"/>
              <a:defRPr/>
            </a:lvl1pPr>
            <a:lvl2pPr marL="914377" lvl="1" indent="-35559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Char char="–"/>
              <a:defRPr/>
            </a:lvl2pPr>
            <a:lvl3pPr marL="1371566" lvl="2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754" lvl="3" indent="-330192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Char char="–"/>
              <a:defRPr/>
            </a:lvl4pPr>
            <a:lvl5pPr marL="2285943" lvl="4" indent="-330192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Char char="»"/>
              <a:defRPr/>
            </a:lvl5pPr>
            <a:lvl6pPr marL="2743131" lvl="5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2"/>
          </p:nvPr>
        </p:nvSpPr>
        <p:spPr>
          <a:xfrm>
            <a:off x="4679950" y="1125538"/>
            <a:ext cx="4140200" cy="518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8099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Char char="•"/>
              <a:defRPr/>
            </a:lvl1pPr>
            <a:lvl2pPr marL="914377" lvl="1" indent="-35559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Char char="–"/>
              <a:defRPr/>
            </a:lvl2pPr>
            <a:lvl3pPr marL="1371566" lvl="2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754" lvl="3" indent="-330192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Char char="–"/>
              <a:defRPr/>
            </a:lvl4pPr>
            <a:lvl5pPr marL="2285943" lvl="4" indent="-330192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Char char="»"/>
              <a:defRPr/>
            </a:lvl5pPr>
            <a:lvl6pPr marL="2743131" lvl="5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3238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24200" y="6466036"/>
            <a:ext cx="2895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66865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>
            <a:spLocks noGrp="1"/>
          </p:cNvSpPr>
          <p:nvPr>
            <p:ph type="pic" idx="2"/>
          </p:nvPr>
        </p:nvSpPr>
        <p:spPr>
          <a:xfrm>
            <a:off x="323850" y="1125548"/>
            <a:ext cx="8496300" cy="4283681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323850" y="5579924"/>
            <a:ext cx="8496300" cy="728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22859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/>
            </a:lvl1pPr>
            <a:lvl2pPr marL="914377" lvl="1" indent="-228594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/>
            </a:lvl2pPr>
            <a:lvl3pPr marL="1371566" lvl="2" indent="-228594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262626"/>
              </a:buClr>
              <a:buSzPts val="1000"/>
              <a:buNone/>
              <a:defRPr sz="1000"/>
            </a:lvl3pPr>
            <a:lvl4pPr marL="1828754" lvl="3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4pPr>
            <a:lvl5pPr marL="2285943" lvl="4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5pPr>
            <a:lvl6pPr marL="2743131" lvl="5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320" lvl="6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509" lvl="7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697" lvl="8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3238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124200" y="6466036"/>
            <a:ext cx="2895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66865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3703618" y="1125538"/>
            <a:ext cx="5111750" cy="518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38099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Char char="•"/>
              <a:defRPr/>
            </a:lvl1pPr>
            <a:lvl2pPr marL="914377" lvl="1" indent="-355591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Char char="–"/>
              <a:defRPr/>
            </a:lvl2pPr>
            <a:lvl3pPr marL="1371566" lvl="2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Char char="•"/>
              <a:defRPr/>
            </a:lvl3pPr>
            <a:lvl4pPr marL="1828754" lvl="3" indent="-330192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Char char="–"/>
              <a:defRPr/>
            </a:lvl4pPr>
            <a:lvl5pPr marL="2285943" lvl="4" indent="-330192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Char char="»"/>
              <a:defRPr/>
            </a:lvl5pPr>
            <a:lvl6pPr marL="2743131" lvl="5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320" lvl="6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509" lvl="7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697" lvl="8" indent="-34289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323855" y="1125538"/>
            <a:ext cx="3111559" cy="518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89" lvl="0" indent="-228594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/>
            </a:lvl1pPr>
            <a:lvl2pPr marL="914377" lvl="1" indent="-228594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/>
            </a:lvl2pPr>
            <a:lvl3pPr marL="1371566" lvl="2" indent="-228594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262626"/>
              </a:buClr>
              <a:buSzPts val="1000"/>
              <a:buNone/>
              <a:defRPr sz="1000"/>
            </a:lvl3pPr>
            <a:lvl4pPr marL="1828754" lvl="3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4pPr>
            <a:lvl5pPr marL="2285943" lvl="4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5pPr>
            <a:lvl6pPr marL="2743131" lvl="5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320" lvl="6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509" lvl="7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697" lvl="8" indent="-228594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3238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3124200" y="6466036"/>
            <a:ext cx="2895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66865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8667" y="1467556"/>
            <a:ext cx="8466666" cy="960488"/>
          </a:xfrm>
          <a:noFill/>
        </p:spPr>
        <p:txBody>
          <a:bodyPr wrap="square" lIns="0" tIns="0" rIns="0" bIns="0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 algn="ctr">
              <a:defRPr lang="ko-KR" altLang="en-US" sz="4200" spc="-100" dirty="0">
                <a:gradFill>
                  <a:gsLst>
                    <a:gs pos="0">
                      <a:schemeClr val="tx1"/>
                    </a:gs>
                    <a:gs pos="93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defRPr>
            </a:lvl1pPr>
          </a:lstStyle>
          <a:p>
            <a:pPr marL="0" lvl="0" algn="ctr"/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04547" y="2816360"/>
            <a:ext cx="6534910" cy="360040"/>
          </a:xfrm>
          <a:noFill/>
        </p:spPr>
        <p:txBody>
          <a:bodyPr wrap="square" lIns="0" tIns="0" rIns="0" bIns="0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 marL="0" indent="0" algn="ctr">
              <a:buFont typeface="+mj-lt"/>
              <a:buNone/>
              <a:defRPr lang="ko-KR" altLang="en-US" sz="18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ea typeface="+mn-ea"/>
                <a:cs typeface="한국외대체 B" pitchFamily="18" charset="-127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 dirty="0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24699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850" y="1125537"/>
            <a:ext cx="8496300" cy="5183187"/>
          </a:xfrm>
        </p:spPr>
        <p:txBody>
          <a:bodyPr/>
          <a:lstStyle>
            <a:lvl1pPr>
              <a:defRPr baseline="0">
                <a:ea typeface="한국외대체 L" panose="02020503020101020101" pitchFamily="18" charset="-127"/>
              </a:defRPr>
            </a:lvl1pPr>
            <a:lvl2pPr>
              <a:defRPr baseline="0">
                <a:ea typeface="한국외대체 L" panose="02020503020101020101" pitchFamily="18" charset="-127"/>
              </a:defRPr>
            </a:lvl2pPr>
            <a:lvl3pPr>
              <a:defRPr baseline="0">
                <a:ea typeface="한국외대체 L" panose="02020503020101020101" pitchFamily="18" charset="-127"/>
              </a:defRPr>
            </a:lvl3pPr>
            <a:lvl4pPr>
              <a:defRPr baseline="0">
                <a:ea typeface="한국외대체 L" panose="02020503020101020101" pitchFamily="18" charset="-127"/>
              </a:defRPr>
            </a:lvl4pPr>
            <a:lvl5pPr>
              <a:defRPr baseline="0">
                <a:ea typeface="한국외대체 L" panose="020205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619875" y="6471786"/>
            <a:ext cx="2895600" cy="288000"/>
          </a:xfrm>
        </p:spPr>
        <p:txBody>
          <a:bodyPr/>
          <a:lstStyle>
            <a:lvl1pPr>
              <a:defRPr sz="870"/>
            </a:lvl1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8" name="제목 개체 틀 1"/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</p:spPr>
        <p:txBody>
          <a:bodyPr wrap="square" lIns="324000" tIns="198000" rIns="3600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79399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 wrap="square" lIns="324000" tIns="198000" rIns="3600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 dirty="0"/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22494" y="1125539"/>
            <a:ext cx="4141558" cy="5183186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79950" y="1125538"/>
            <a:ext cx="4140200" cy="5183187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619875" y="6471786"/>
            <a:ext cx="2895600" cy="288000"/>
          </a:xfrm>
        </p:spPr>
        <p:txBody>
          <a:bodyPr/>
          <a:lstStyle>
            <a:lvl1pPr>
              <a:defRPr sz="870"/>
            </a:lvl1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686550" y="6466036"/>
            <a:ext cx="2133600" cy="288000"/>
          </a:xfrm>
        </p:spPr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523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 wrap="square" lIns="324000" tIns="198000" rIns="3600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/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23851" y="1125538"/>
            <a:ext cx="4140200" cy="755290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23851" y="1971802"/>
            <a:ext cx="4140200" cy="431988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z="2000" dirty="0" smtClean="0"/>
            </a:lvl1pPr>
            <a:lvl2pPr>
              <a:defRPr lang="ko-KR" altLang="en-US" sz="1800" baseline="0" dirty="0" smtClean="0">
                <a:ea typeface="한국외대체 L" panose="02020503020101020101" pitchFamily="18" charset="-127"/>
              </a:defRPr>
            </a:lvl2pPr>
            <a:lvl3pPr>
              <a:defRPr lang="ko-KR" altLang="en-US" sz="1600" baseline="0" dirty="0" smtClean="0">
                <a:ea typeface="한국외대체 L" panose="02020503020101020101" pitchFamily="18" charset="-127"/>
              </a:defRPr>
            </a:lvl3pPr>
            <a:lvl4pPr>
              <a:defRPr lang="ko-KR" altLang="en-US" sz="1400" baseline="0" dirty="0" smtClean="0">
                <a:ea typeface="한국외대체 L" panose="02020503020101020101" pitchFamily="18" charset="-127"/>
              </a:defRPr>
            </a:lvl4pPr>
            <a:lvl5pPr>
              <a:defRPr lang="ko-KR" altLang="en-US" sz="1400" baseline="0" dirty="0">
                <a:ea typeface="한국외대체 L" panose="020205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87792" y="1125538"/>
            <a:ext cx="4132358" cy="755290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79950" y="1971801"/>
            <a:ext cx="4140200" cy="4336929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ko-KR" altLang="en-US" sz="2000" smtClean="0"/>
            </a:lvl1pPr>
            <a:lvl2pPr>
              <a:defRPr lang="ko-KR" altLang="en-US" sz="1800" baseline="0" smtClean="0">
                <a:ea typeface="한국외대체 L" panose="02020503020101020101" pitchFamily="18" charset="-127"/>
              </a:defRPr>
            </a:lvl2pPr>
            <a:lvl3pPr>
              <a:defRPr lang="ko-KR" altLang="en-US" sz="1600" baseline="0" smtClean="0">
                <a:ea typeface="한국외대체 L" panose="02020503020101020101" pitchFamily="18" charset="-127"/>
              </a:defRPr>
            </a:lvl3pPr>
            <a:lvl4pPr>
              <a:defRPr lang="ko-KR" altLang="en-US" sz="1400" baseline="0" smtClean="0">
                <a:ea typeface="한국외대체 L" panose="02020503020101020101" pitchFamily="18" charset="-127"/>
              </a:defRPr>
            </a:lvl4pPr>
            <a:lvl5pPr>
              <a:defRPr lang="ko-KR" altLang="en-US" sz="1400" baseline="0">
                <a:ea typeface="한국외대체 L" panose="020205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619875" y="6471786"/>
            <a:ext cx="2895600" cy="288000"/>
          </a:xfrm>
        </p:spPr>
        <p:txBody>
          <a:bodyPr/>
          <a:lstStyle>
            <a:lvl1pPr>
              <a:defRPr sz="870"/>
            </a:lvl1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 lang="ko-KR" altLang="en-US" dirty="0"/>
          </a:p>
        </p:txBody>
      </p:sp>
      <p:sp>
        <p:nvSpPr>
          <p:cNvPr id="11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686550" y="6466036"/>
            <a:ext cx="2133600" cy="288000"/>
          </a:xfrm>
        </p:spPr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764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noFill/>
        </p:spPr>
        <p:txBody>
          <a:bodyPr wrap="square" lIns="324000" tIns="198000" rIns="3600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>
            <a:lvl1pPr>
              <a:defRPr lang="ko-KR" altLang="en-US"/>
            </a:lvl1pPr>
          </a:lstStyle>
          <a:p>
            <a:pPr marL="0"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619875" y="6471786"/>
            <a:ext cx="2895600" cy="288000"/>
          </a:xfrm>
        </p:spPr>
        <p:txBody>
          <a:bodyPr/>
          <a:lstStyle>
            <a:lvl1pPr>
              <a:defRPr sz="870"/>
            </a:lvl1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 lang="ko-KR" altLang="en-US" dirty="0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686550" y="6466036"/>
            <a:ext cx="2133600" cy="288000"/>
          </a:xfrm>
        </p:spPr>
        <p:txBody>
          <a:bodyPr/>
          <a:lstStyle/>
          <a:p>
            <a:fld id="{D904BCA1-CC29-4734-AC98-7DDE2126663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984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10" Type="http://schemas.openxmlformats.org/officeDocument/2006/relationships/image" Target="../media/image2.jpg"/><Relationship Id="rId4" Type="http://schemas.openxmlformats.org/officeDocument/2006/relationships/slideLayout" Target="../slideLayouts/slideLayout8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348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323850" y="1125538"/>
            <a:ext cx="8496300" cy="518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3238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3124200" y="6466036"/>
            <a:ext cx="2895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686550" y="6466036"/>
            <a:ext cx="21336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5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0" y="0"/>
            <a:ext cx="7704348" cy="828000"/>
          </a:xfrm>
          <a:prstGeom prst="rect">
            <a:avLst/>
          </a:prstGeom>
          <a:noFill/>
        </p:spPr>
        <p:txBody>
          <a:bodyPr wrap="square" lIns="324000" tIns="198000" rIns="3600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  <a:contourClr>
                <a:schemeClr val="bg1"/>
              </a:contourClr>
            </a:sp3d>
          </a:bodyPr>
          <a:lstStyle/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23850" y="1125538"/>
            <a:ext cx="8496300" cy="5183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23850" y="6466036"/>
            <a:ext cx="21336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66036"/>
            <a:ext cx="28956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ko-KR"/>
              <a:t>2024 </a:t>
            </a:r>
            <a:r>
              <a:rPr lang="ko-KR" altLang="en-US"/>
              <a:t>봄 음성학회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686550" y="6466036"/>
            <a:ext cx="21336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D904BCA1-CC29-4734-AC98-7DDE2126663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562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77" rtl="0" eaLnBrk="1" latinLnBrk="1" hangingPunct="1">
        <a:spcBef>
          <a:spcPct val="0"/>
        </a:spcBef>
        <a:buNone/>
        <a:defRPr lang="ko-KR" altLang="en-US" sz="3200" b="0" kern="1200" dirty="0">
          <a:solidFill>
            <a:schemeClr val="tx1">
              <a:lumMod val="85000"/>
              <a:lumOff val="15000"/>
            </a:schemeClr>
          </a:solidFill>
          <a:effectLst/>
          <a:latin typeface="+mj-ea"/>
          <a:ea typeface="+mj-ea"/>
          <a:cs typeface="한국외대체 M" pitchFamily="18" charset="-127"/>
        </a:defRPr>
      </a:lvl1pPr>
    </p:titleStyle>
    <p:bodyStyle>
      <a:lvl1pPr marL="251994" indent="-251994" algn="l" defTabSz="914377" rtl="0" eaLnBrk="1" latinLnBrk="1" hangingPunct="1">
        <a:spcBef>
          <a:spcPts val="400"/>
        </a:spcBef>
        <a:buFont typeface="Arial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1pPr>
      <a:lvl2pPr marL="538149" indent="-273044" algn="l" defTabSz="914377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2pPr>
      <a:lvl3pPr marL="717533" indent="-179384" algn="l" defTabSz="914377" rtl="0" eaLnBrk="1" latinLnBrk="1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3pPr>
      <a:lvl4pPr marL="896916" indent="-179384" algn="l" defTabSz="914377" rtl="0" eaLnBrk="1" latinLnBrk="1" hangingPunct="1">
        <a:spcBef>
          <a:spcPct val="20000"/>
        </a:spcBef>
        <a:buFont typeface="Arial" pitchFamily="34" charset="0"/>
        <a:buChar char="–"/>
        <a:tabLst/>
        <a:defRPr sz="16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4pPr>
      <a:lvl5pPr marL="1076298" indent="-179384" algn="l" defTabSz="914377" rtl="0" eaLnBrk="1" latinLnBrk="1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>
              <a:lumMod val="85000"/>
              <a:lumOff val="15000"/>
            </a:schemeClr>
          </a:solidFill>
          <a:latin typeface="+mn-ea"/>
          <a:ea typeface="+mn-ea"/>
          <a:cs typeface="+mn-cs"/>
        </a:defRPr>
      </a:lvl5pPr>
      <a:lvl6pPr marL="2514537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874653" y="1329014"/>
            <a:ext cx="7866576" cy="1128635"/>
          </a:xfrm>
        </p:spPr>
        <p:txBody>
          <a:bodyPr/>
          <a:lstStyle/>
          <a:p>
            <a:pPr fontAlgn="base" latinLnBrk="0"/>
            <a:r>
              <a:rPr lang="en-US" altLang="ko-KR" sz="2800" dirty="0"/>
              <a:t>English Phoneme Recognition of Korean Children</a:t>
            </a:r>
            <a:br>
              <a:rPr lang="en-US" altLang="ko-KR" sz="2800" dirty="0"/>
            </a:br>
            <a:r>
              <a:rPr lang="en-US" altLang="ko-KR" sz="2800" dirty="0"/>
              <a:t>using Self-Supervised Learning based</a:t>
            </a:r>
            <a:br>
              <a:rPr lang="en-US" altLang="ko-KR" sz="2800" dirty="0"/>
            </a:br>
            <a:r>
              <a:rPr lang="en-US" altLang="ko-KR" sz="2800" dirty="0"/>
              <a:t>Domain Adaptation</a:t>
            </a:r>
            <a:endParaRPr lang="ko-KR" altLang="en-US" sz="2800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>
            <a:off x="874653" y="2661775"/>
            <a:ext cx="7180243" cy="1669204"/>
          </a:xfrm>
        </p:spPr>
        <p:txBody>
          <a:bodyPr/>
          <a:lstStyle/>
          <a:p>
            <a:r>
              <a:rPr lang="en-US" altLang="ko-KR" sz="2000" b="1" dirty="0">
                <a:solidFill>
                  <a:schemeClr val="tx1"/>
                </a:solidFill>
              </a:rPr>
              <a:t>Ji-</a:t>
            </a:r>
            <a:r>
              <a:rPr lang="en-US" altLang="ko-KR" sz="2000" b="1" dirty="0" err="1">
                <a:solidFill>
                  <a:schemeClr val="tx1"/>
                </a:solidFill>
              </a:rPr>
              <a:t>Eun</a:t>
            </a:r>
            <a:r>
              <a:rPr lang="en-US" altLang="ko-KR" sz="2000" b="1" dirty="0">
                <a:solidFill>
                  <a:schemeClr val="tx1"/>
                </a:solidFill>
              </a:rPr>
              <a:t> Park</a:t>
            </a:r>
          </a:p>
          <a:p>
            <a:r>
              <a:rPr lang="en-US" altLang="ko-KR" b="1" dirty="0">
                <a:solidFill>
                  <a:schemeClr val="tx1"/>
                </a:solidFill>
              </a:rPr>
              <a:t>English Linguistics</a:t>
            </a:r>
          </a:p>
        </p:txBody>
      </p:sp>
    </p:spTree>
    <p:extLst>
      <p:ext uri="{BB962C8B-B14F-4D97-AF65-F5344CB8AC3E}">
        <p14:creationId xmlns:p14="http://schemas.microsoft.com/office/powerpoint/2010/main" val="415914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85;p12">
            <a:extLst>
              <a:ext uri="{FF2B5EF4-FFF2-40B4-BE49-F238E27FC236}">
                <a16:creationId xmlns:a16="http://schemas.microsoft.com/office/drawing/2014/main" id="{C2CC11FA-3AEA-BC96-F505-42468A49EE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2825" y="620696"/>
            <a:ext cx="8879963" cy="58453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96885" lvl="1" indent="0">
              <a:lnSpc>
                <a:spcPct val="150000"/>
              </a:lnSpc>
              <a:spcBef>
                <a:spcPts val="0"/>
              </a:spcBef>
              <a:buSzPct val="100000"/>
              <a:buNone/>
            </a:pPr>
            <a:endParaRPr lang="en-US" altLang="ko-KR" sz="700"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495288">
              <a:lnSpc>
                <a:spcPct val="150000"/>
              </a:lnSpc>
              <a:spcBef>
                <a:spcPts val="0"/>
              </a:spcBef>
              <a:buSzPct val="100000"/>
              <a:buFont typeface="+mj-lt"/>
              <a:buAutoNum type="arabicPeriod"/>
            </a:pPr>
            <a:r>
              <a:rPr lang="en-US" altLang="ko-KR" sz="18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Dataset</a:t>
            </a:r>
          </a:p>
          <a:p>
            <a:pPr marL="952476" lvl="1" indent="-342891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55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Korean-Spoken English Corpus (</a:t>
            </a:r>
            <a:r>
              <a:rPr lang="en-US" altLang="ko-KR" sz="155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K-SEC</a:t>
            </a:r>
            <a:r>
              <a:rPr lang="en-US" altLang="ko-KR" sz="155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) </a:t>
            </a:r>
          </a:p>
          <a:p>
            <a:pPr marL="1409665" lvl="2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Including </a:t>
            </a:r>
            <a:r>
              <a:rPr lang="en-US" altLang="ko-KR" sz="1400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English isolated words </a:t>
            </a:r>
            <a:r>
              <a:rPr lang="en-US" altLang="ko-KR" sz="14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spoken by elementary school students</a:t>
            </a:r>
          </a:p>
          <a:p>
            <a:pPr marL="1409665" lvl="2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443 of unique English words, the total 15k </a:t>
            </a:r>
            <a:r>
              <a:rPr lang="en-US" altLang="ko-KR" sz="1400" dirty="0" err="1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wavfiles</a:t>
            </a:r>
            <a:r>
              <a:rPr lang="en-US" altLang="ko-KR" sz="14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 (5h)</a:t>
            </a:r>
            <a:endParaRPr lang="en-US" altLang="ko-KR" sz="1400" dirty="0" smtClean="0"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  <a:p>
            <a:pPr marL="952476" lvl="1" indent="-342891"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550" dirty="0" smtClean="0">
                <a:latin typeface="한국외대체 B" panose="02020503020101020101" pitchFamily="18" charset="-127"/>
                <a:ea typeface="한국외대체 B" panose="02020503020101020101" pitchFamily="18" charset="-127"/>
                <a:cs typeface="한국외대체 B" panose="02020503020101020101" pitchFamily="18" charset="-127"/>
              </a:rPr>
              <a:t>T</a:t>
            </a:r>
            <a:r>
              <a:rPr lang="en-US" altLang="ko-KR" sz="1550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hree proficiency levels </a:t>
            </a:r>
            <a:r>
              <a:rPr lang="en-US" altLang="ko-KR" sz="155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  <a:sym typeface="Wingdings" panose="05000000000000000000" pitchFamily="2" charset="2"/>
              </a:rPr>
              <a:t>(advanced, intermediate, novice)</a:t>
            </a:r>
          </a:p>
          <a:p>
            <a:pPr marL="952476" lvl="1" indent="-342891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550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For </a:t>
            </a:r>
            <a:r>
              <a:rPr lang="en-US" altLang="ko-KR" sz="155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reliability, </a:t>
            </a:r>
            <a:r>
              <a:rPr lang="en-US" altLang="ko-KR" sz="1550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conducting 3 experiments with different speakers</a:t>
            </a:r>
            <a:endParaRPr lang="en-US" altLang="ko-KR" sz="1550" b="1" dirty="0" smtClean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952476" lvl="1" indent="-342891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55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Labeling - </a:t>
            </a:r>
            <a:r>
              <a:rPr lang="en-US" altLang="ko-KR" sz="1550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Tokenization with </a:t>
            </a:r>
            <a:r>
              <a:rPr lang="en-US" altLang="ko-KR" sz="1550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43 IPA</a:t>
            </a:r>
            <a:r>
              <a:rPr lang="en-US" altLang="ko-KR" sz="1550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</a:t>
            </a:r>
            <a:r>
              <a:rPr lang="en-US" altLang="ko-KR" sz="1550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including Pad (blank), unknown, word delimiter(|)</a:t>
            </a:r>
            <a:endParaRPr lang="en-US" altLang="ko-KR" sz="700" b="1" dirty="0" smtClean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495297" indent="-342900">
              <a:lnSpc>
                <a:spcPct val="200000"/>
              </a:lnSpc>
              <a:spcBef>
                <a:spcPts val="0"/>
              </a:spcBef>
              <a:buSzPct val="100000"/>
              <a:buFont typeface="+mj-lt"/>
              <a:buAutoNum type="arabicPeriod" startAt="2"/>
            </a:pPr>
            <a:r>
              <a:rPr lang="en-US" altLang="ko-KR" sz="1800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Training Models</a:t>
            </a:r>
            <a:endParaRPr lang="en-US" altLang="ko-KR" sz="1800"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952476" lvl="1" indent="-342891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55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Baseline </a:t>
            </a:r>
            <a:r>
              <a:rPr lang="en-US" altLang="ko-KR" sz="1550" b="1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 -  </a:t>
            </a:r>
            <a:r>
              <a:rPr lang="en-US" altLang="ko-KR" sz="155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Training data at </a:t>
            </a:r>
            <a:r>
              <a:rPr lang="en-US" altLang="ko-KR" sz="1550" b="1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all the proficiency levels </a:t>
            </a:r>
            <a:r>
              <a:rPr lang="en-US" altLang="ko-KR" sz="1550" b="1" dirty="0" smtClean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(</a:t>
            </a:r>
            <a:r>
              <a:rPr lang="en-US" altLang="ko-KR" sz="1550" b="1" dirty="0" smtClean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SUM)</a:t>
            </a:r>
            <a:r>
              <a:rPr lang="en-US" altLang="ko-KR" sz="1550" dirty="0" smtClean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55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within </a:t>
            </a:r>
            <a:r>
              <a:rPr lang="en-US" altLang="ko-KR" sz="155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each </a:t>
            </a:r>
            <a:r>
              <a:rPr lang="en-US" altLang="ko-KR" sz="1550" dirty="0" err="1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ExpSet</a:t>
            </a:r>
            <a:endParaRPr lang="en-US" altLang="ko-KR" sz="1550" dirty="0"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  <a:p>
            <a:pPr marL="952476" lvl="1" indent="-342891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55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Proposed model </a:t>
            </a:r>
          </a:p>
          <a:p>
            <a:pPr marL="1409665" lvl="2">
              <a:lnSpc>
                <a:spcPts val="1880"/>
              </a:lnSpc>
              <a:spcBef>
                <a:spcPts val="0"/>
              </a:spcBef>
              <a:buSzPct val="100000"/>
              <a:buFont typeface="Courier New" panose="02070309020205020404" pitchFamily="49" charset="0"/>
              <a:buChar char="o"/>
            </a:pPr>
            <a:r>
              <a:rPr lang="en-US" altLang="ko-KR" sz="15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Stage_1 – Training data by </a:t>
            </a:r>
            <a:r>
              <a:rPr lang="en-US" altLang="ko-KR" sz="1500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each proficiency level </a:t>
            </a:r>
            <a:r>
              <a:rPr lang="en-US" altLang="ko-KR" sz="1500" dirty="0" smtClean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(</a:t>
            </a:r>
            <a:r>
              <a:rPr lang="en-US" altLang="ko-KR" sz="1500" dirty="0" err="1" smtClean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Adv</a:t>
            </a:r>
            <a:r>
              <a:rPr lang="en-US" altLang="ko-KR" sz="1500" dirty="0" smtClean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, </a:t>
            </a:r>
            <a:r>
              <a:rPr lang="en-US" altLang="ko-KR" sz="1500" dirty="0" err="1" smtClean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Int</a:t>
            </a:r>
            <a:r>
              <a:rPr lang="en-US" altLang="ko-KR" sz="1500" dirty="0" smtClean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, Nov) </a:t>
            </a:r>
            <a:r>
              <a:rPr lang="en-US" altLang="ko-KR" sz="15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within each </a:t>
            </a:r>
            <a:r>
              <a:rPr lang="en-US" altLang="ko-KR" sz="1500" dirty="0" err="1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ExpSet</a:t>
            </a:r>
            <a:endParaRPr lang="en-US" altLang="ko-KR" sz="1500" dirty="0"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  <a:p>
            <a:pPr marL="1409665" lvl="2">
              <a:lnSpc>
                <a:spcPts val="1880"/>
              </a:lnSpc>
              <a:spcBef>
                <a:spcPts val="0"/>
              </a:spcBef>
              <a:buSzPct val="100000"/>
              <a:buFont typeface="Courier New" panose="02070309020205020404" pitchFamily="49" charset="0"/>
              <a:buChar char="o"/>
            </a:pPr>
            <a:r>
              <a:rPr lang="en-US" altLang="ko-KR" sz="15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Stage_2 – Training data at </a:t>
            </a:r>
            <a:r>
              <a:rPr lang="en-US" altLang="ko-KR" sz="1500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all the proficiency levels </a:t>
            </a:r>
            <a:r>
              <a:rPr lang="en-US" altLang="ko-KR" sz="1500" dirty="0" smtClean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(SUM) </a:t>
            </a:r>
            <a:r>
              <a:rPr lang="en-US" altLang="ko-KR" sz="15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within </a:t>
            </a:r>
            <a:r>
              <a:rPr lang="en-US" altLang="ko-KR" sz="15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each </a:t>
            </a:r>
            <a:r>
              <a:rPr lang="en-US" altLang="ko-KR" sz="1500" dirty="0" err="1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ExpSet</a:t>
            </a:r>
            <a:endParaRPr lang="en-US" altLang="ko-KR" sz="1500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495288" indent="-342891"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 altLang="ko-KR" sz="1700" b="1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495288" indent="-342891"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 altLang="ko-KR" sz="1700" b="1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495288" indent="-342891"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 altLang="ko-KR" sz="1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495288" indent="-342891"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 altLang="ko-KR" sz="1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495288" indent="-342891">
              <a:lnSpc>
                <a:spcPct val="15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-US" altLang="ko-KR" sz="1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152397" indent="0">
              <a:lnSpc>
                <a:spcPct val="150000"/>
              </a:lnSpc>
              <a:spcBef>
                <a:spcPts val="0"/>
              </a:spcBef>
              <a:buSzPct val="100000"/>
              <a:buNone/>
            </a:pPr>
            <a:endParaRPr lang="en-US" altLang="ko-KR" sz="1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152397" indent="0">
              <a:lnSpc>
                <a:spcPct val="150000"/>
              </a:lnSpc>
              <a:spcBef>
                <a:spcPts val="0"/>
              </a:spcBef>
              <a:buSzPct val="100000"/>
              <a:buNone/>
            </a:pPr>
            <a:endParaRPr lang="en-US" altLang="ko-KR" sz="10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852927-E1D7-0A70-7CAF-8D9ABB6C03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10</a:t>
            </a:fld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9917530"/>
              </p:ext>
            </p:extLst>
          </p:nvPr>
        </p:nvGraphicFramePr>
        <p:xfrm>
          <a:off x="1315747" y="4558057"/>
          <a:ext cx="6829128" cy="1779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0510">
                  <a:extLst>
                    <a:ext uri="{9D8B030D-6E8A-4147-A177-3AD203B41FA5}">
                      <a16:colId xmlns:a16="http://schemas.microsoft.com/office/drawing/2014/main" val="566354145"/>
                    </a:ext>
                  </a:extLst>
                </a:gridCol>
                <a:gridCol w="827161">
                  <a:extLst>
                    <a:ext uri="{9D8B030D-6E8A-4147-A177-3AD203B41FA5}">
                      <a16:colId xmlns:a16="http://schemas.microsoft.com/office/drawing/2014/main" val="3771892554"/>
                    </a:ext>
                  </a:extLst>
                </a:gridCol>
                <a:gridCol w="737351">
                  <a:extLst>
                    <a:ext uri="{9D8B030D-6E8A-4147-A177-3AD203B41FA5}">
                      <a16:colId xmlns:a16="http://schemas.microsoft.com/office/drawing/2014/main" val="129998458"/>
                    </a:ext>
                  </a:extLst>
                </a:gridCol>
                <a:gridCol w="737351">
                  <a:extLst>
                    <a:ext uri="{9D8B030D-6E8A-4147-A177-3AD203B41FA5}">
                      <a16:colId xmlns:a16="http://schemas.microsoft.com/office/drawing/2014/main" val="4048563566"/>
                    </a:ext>
                  </a:extLst>
                </a:gridCol>
                <a:gridCol w="737351">
                  <a:extLst>
                    <a:ext uri="{9D8B030D-6E8A-4147-A177-3AD203B41FA5}">
                      <a16:colId xmlns:a16="http://schemas.microsoft.com/office/drawing/2014/main" val="1914586471"/>
                    </a:ext>
                  </a:extLst>
                </a:gridCol>
                <a:gridCol w="737351">
                  <a:extLst>
                    <a:ext uri="{9D8B030D-6E8A-4147-A177-3AD203B41FA5}">
                      <a16:colId xmlns:a16="http://schemas.microsoft.com/office/drawing/2014/main" val="3621796841"/>
                    </a:ext>
                  </a:extLst>
                </a:gridCol>
                <a:gridCol w="737351">
                  <a:extLst>
                    <a:ext uri="{9D8B030D-6E8A-4147-A177-3AD203B41FA5}">
                      <a16:colId xmlns:a16="http://schemas.microsoft.com/office/drawing/2014/main" val="1779493945"/>
                    </a:ext>
                  </a:extLst>
                </a:gridCol>
                <a:gridCol w="737351">
                  <a:extLst>
                    <a:ext uri="{9D8B030D-6E8A-4147-A177-3AD203B41FA5}">
                      <a16:colId xmlns:a16="http://schemas.microsoft.com/office/drawing/2014/main" val="2003788742"/>
                    </a:ext>
                  </a:extLst>
                </a:gridCol>
                <a:gridCol w="737351">
                  <a:extLst>
                    <a:ext uri="{9D8B030D-6E8A-4147-A177-3AD203B41FA5}">
                      <a16:colId xmlns:a16="http://schemas.microsoft.com/office/drawing/2014/main" val="2839974737"/>
                    </a:ext>
                  </a:extLst>
                </a:gridCol>
              </a:tblGrid>
              <a:tr h="264063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Train</a:t>
                      </a:r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Test</a:t>
                      </a:r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8151743"/>
                  </a:ext>
                </a:extLst>
              </a:tr>
              <a:tr h="402694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Adv</a:t>
                      </a:r>
                      <a:b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</a:br>
                      <a: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(2 </a:t>
                      </a:r>
                      <a:r>
                        <a:rPr lang="en-US" altLang="ko-KR" sz="1150" b="1" u="none" dirty="0" err="1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spks</a:t>
                      </a:r>
                      <a: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)</a:t>
                      </a:r>
                      <a:endParaRPr lang="ko-KR" altLang="en-US" sz="1150" b="1" u="none" dirty="0">
                        <a:solidFill>
                          <a:schemeClr val="tx1"/>
                        </a:solidFill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Int</a:t>
                      </a:r>
                      <a:b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</a:br>
                      <a: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(2 </a:t>
                      </a:r>
                      <a:r>
                        <a:rPr lang="en-US" altLang="ko-KR" sz="1150" b="1" u="none" dirty="0" err="1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spks</a:t>
                      </a:r>
                      <a: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)</a:t>
                      </a:r>
                      <a:endParaRPr lang="ko-KR" altLang="en-US" sz="1150" b="1" u="none" dirty="0">
                        <a:solidFill>
                          <a:schemeClr val="tx1"/>
                        </a:solidFill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Nov</a:t>
                      </a:r>
                      <a:b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</a:br>
                      <a: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(2 </a:t>
                      </a:r>
                      <a:r>
                        <a:rPr lang="en-US" altLang="ko-KR" sz="1150" b="1" u="none" dirty="0" err="1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spks</a:t>
                      </a:r>
                      <a:r>
                        <a:rPr lang="en-US" altLang="ko-KR" sz="1150" b="1" u="none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)</a:t>
                      </a:r>
                      <a:endParaRPr lang="ko-KR" altLang="en-US" sz="1150" b="1" u="none" dirty="0">
                        <a:solidFill>
                          <a:schemeClr val="tx1"/>
                        </a:solidFill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SUM</a:t>
                      </a:r>
                      <a:br>
                        <a:rPr lang="en-US" altLang="ko-KR" sz="1100" b="1" dirty="0">
                          <a:solidFill>
                            <a:schemeClr val="tx1"/>
                          </a:solidFill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</a:br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(6 </a:t>
                      </a:r>
                      <a:r>
                        <a:rPr lang="en-US" altLang="ko-KR" sz="1100" b="1" dirty="0" err="1">
                          <a:solidFill>
                            <a:schemeClr val="tx1"/>
                          </a:solidFill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spks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)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effectLst/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Adv</a:t>
                      </a:r>
                      <a:b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</a:br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(1 </a:t>
                      </a:r>
                      <a:r>
                        <a:rPr lang="en-US" altLang="ko-KR" sz="1100" b="1" dirty="0" err="1" smtClean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spk</a:t>
                      </a:r>
                      <a:r>
                        <a:rPr lang="en-US" altLang="ko-KR" sz="1100" b="1" dirty="0" smtClean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)</a:t>
                      </a:r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Int</a:t>
                      </a:r>
                      <a:b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</a:br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(1 </a:t>
                      </a:r>
                      <a:r>
                        <a:rPr lang="en-US" altLang="ko-KR" sz="1100" b="1" dirty="0" err="1" smtClean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spk</a:t>
                      </a:r>
                      <a:r>
                        <a:rPr lang="en-US" altLang="ko-KR" sz="1100" b="1" dirty="0" smtClean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)</a:t>
                      </a:r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Nov</a:t>
                      </a:r>
                      <a:b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</a:br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(1 </a:t>
                      </a:r>
                      <a:r>
                        <a:rPr lang="en-US" altLang="ko-KR" sz="1100" b="1" dirty="0" err="1" smtClean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spk</a:t>
                      </a:r>
                      <a:r>
                        <a:rPr lang="en-US" altLang="ko-KR" sz="1100" b="1" dirty="0" smtClean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)</a:t>
                      </a:r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SUM</a:t>
                      </a:r>
                      <a:b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</a:br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(3 </a:t>
                      </a:r>
                      <a:r>
                        <a:rPr lang="en-US" altLang="ko-KR" sz="1100" b="1" dirty="0" err="1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spks</a:t>
                      </a:r>
                      <a:r>
                        <a:rPr lang="en-US" altLang="ko-KR" sz="11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)</a:t>
                      </a:r>
                      <a:endParaRPr lang="ko-KR" altLang="en-US" sz="11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12425979"/>
                  </a:ext>
                </a:extLst>
              </a:tr>
              <a:tr h="35775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strike="noStrike" dirty="0" smtClean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ExpSet_1</a:t>
                      </a:r>
                      <a:endParaRPr lang="ko-KR" altLang="en-US" sz="1050" b="1" strike="noStrike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strike="noStrike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706</a:t>
                      </a:r>
                      <a:endParaRPr lang="ko-KR" altLang="en-US" sz="1200" strike="noStrike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strike="noStrike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700</a:t>
                      </a:r>
                      <a:endParaRPr lang="ko-KR" altLang="en-US" sz="1200" strike="noStrike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702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2108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360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360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360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1080</a:t>
                      </a:r>
                      <a:endParaRPr lang="ko-KR" altLang="en-US" sz="12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87034331"/>
                  </a:ext>
                </a:extLst>
              </a:tr>
              <a:tr h="35775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strike="noStrike" dirty="0" smtClean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ExpSet_2</a:t>
                      </a:r>
                      <a:endParaRPr lang="ko-KR" altLang="en-US" sz="1050" b="1" strike="noStrike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strike="noStrike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716</a:t>
                      </a:r>
                      <a:endParaRPr lang="ko-KR" altLang="en-US" sz="1200" strike="noStrike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strike="noStrike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700</a:t>
                      </a:r>
                      <a:endParaRPr lang="ko-KR" altLang="en-US" sz="1200" strike="noStrike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716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2132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350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310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341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1001</a:t>
                      </a:r>
                      <a:endParaRPr lang="ko-KR" altLang="en-US" sz="12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5004355"/>
                  </a:ext>
                </a:extLst>
              </a:tr>
              <a:tr h="35775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1" strike="noStrike" dirty="0" smtClean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ExpSet_3</a:t>
                      </a:r>
                      <a:endParaRPr lang="ko-KR" altLang="en-US" sz="1050" b="1" strike="noStrike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strike="noStrike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710</a:t>
                      </a:r>
                      <a:endParaRPr lang="ko-KR" altLang="en-US" sz="1200" strike="noStrike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strike="noStrike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696</a:t>
                      </a:r>
                      <a:endParaRPr lang="ko-KR" altLang="en-US" sz="1200" strike="noStrike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710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2116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356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333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336</a:t>
                      </a:r>
                      <a:endParaRPr lang="ko-KR" altLang="en-US" sz="1200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1025</a:t>
                      </a:r>
                      <a:endParaRPr lang="ko-KR" altLang="en-US" sz="1200" b="1" dirty="0"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7782223"/>
                  </a:ext>
                </a:extLst>
              </a:tr>
            </a:tbl>
          </a:graphicData>
        </a:graphic>
      </p:graphicFrame>
      <p:sp>
        <p:nvSpPr>
          <p:cNvPr id="10" name="Google Shape;86;p12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</p:spPr>
        <p:txBody>
          <a:bodyPr spcFirstLastPara="1" wrap="square" lIns="324000" tIns="198000" rIns="36000" bIns="45700" anchor="t" anchorCtr="0"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Experimental Setups</a:t>
            </a:r>
            <a:endParaRPr dirty="0">
              <a:solidFill>
                <a:srgbClr val="FF0000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412B39-D79F-432B-B205-E4D38B19C50B}"/>
              </a:ext>
            </a:extLst>
          </p:cNvPr>
          <p:cNvSpPr txBox="1"/>
          <p:nvPr/>
        </p:nvSpPr>
        <p:spPr>
          <a:xfrm>
            <a:off x="2169184" y="6337354"/>
            <a:ext cx="55348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Table 1. The number of speakers and </a:t>
            </a:r>
            <a:r>
              <a:rPr lang="en-US" altLang="ko-KR" sz="1100" dirty="0" err="1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wavfiles</a:t>
            </a:r>
            <a:r>
              <a:rPr lang="en-US" altLang="ko-KR" sz="1100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</a:t>
            </a:r>
            <a:r>
              <a:rPr lang="en-US" altLang="ko-KR" sz="11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in each </a:t>
            </a:r>
            <a:r>
              <a:rPr lang="en-US" altLang="ko-KR" sz="1100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experimental set (</a:t>
            </a:r>
            <a:r>
              <a:rPr lang="en-US" altLang="ko-KR" sz="1100" dirty="0" err="1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ExpSet</a:t>
            </a:r>
            <a:r>
              <a:rPr lang="en-US" altLang="ko-KR" sz="1100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)  </a:t>
            </a:r>
          </a:p>
          <a:p>
            <a:pPr algn="ctr"/>
            <a:r>
              <a:rPr lang="en-US" altLang="ko-KR" sz="1100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(Data of different speakers used in each </a:t>
            </a:r>
            <a:r>
              <a:rPr lang="en-US" altLang="ko-KR" sz="1100" dirty="0" err="1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ExpSet</a:t>
            </a:r>
            <a:r>
              <a:rPr lang="en-US" altLang="ko-KR" sz="1100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)</a:t>
            </a:r>
            <a:r>
              <a:rPr lang="en-US" altLang="ko-KR" sz="1100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</a:t>
            </a:r>
            <a:endParaRPr lang="ko-KR" altLang="en-US" sz="1100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363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852927-E1D7-0A70-7CAF-8D9ABB6C03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11</a:t>
            </a:fld>
            <a:endParaRPr lang="ko-KR" altLang="en-US"/>
          </a:p>
        </p:txBody>
      </p:sp>
      <p:sp>
        <p:nvSpPr>
          <p:cNvPr id="7" name="Google Shape;86;p12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</p:spPr>
        <p:txBody>
          <a:bodyPr spcFirstLastPara="1" wrap="square" lIns="324000" tIns="198000" rIns="36000" bIns="45700" anchor="t" anchorCtr="0"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Experimental Setups</a:t>
            </a:r>
            <a:endParaRPr dirty="0">
              <a:solidFill>
                <a:srgbClr val="FF0000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5" name="Google Shape;85;p12">
            <a:extLst>
              <a:ext uri="{FF2B5EF4-FFF2-40B4-BE49-F238E27FC236}">
                <a16:creationId xmlns:a16="http://schemas.microsoft.com/office/drawing/2014/main" id="{B9ED7AE8-24C8-40FA-92A7-6830F1D3D199}"/>
              </a:ext>
            </a:extLst>
          </p:cNvPr>
          <p:cNvSpPr txBox="1">
            <a:spLocks/>
          </p:cNvSpPr>
          <p:nvPr/>
        </p:nvSpPr>
        <p:spPr>
          <a:xfrm>
            <a:off x="152826" y="753858"/>
            <a:ext cx="8781109" cy="6000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8099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5559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95297" indent="-342900">
              <a:lnSpc>
                <a:spcPct val="150000"/>
              </a:lnSpc>
              <a:spcBef>
                <a:spcPts val="0"/>
              </a:spcBef>
              <a:buSzPct val="100000"/>
              <a:buFont typeface="+mj-lt"/>
              <a:buAutoNum type="arabicPeriod" startAt="3"/>
            </a:pPr>
            <a:r>
              <a:rPr lang="en-US" altLang="ko-KR" sz="19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Pre-trained</a:t>
            </a:r>
            <a:r>
              <a:rPr lang="ko-KR" altLang="en-US" sz="19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</a:t>
            </a:r>
            <a:r>
              <a:rPr lang="en-US" altLang="ko-KR" sz="19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Model</a:t>
            </a:r>
          </a:p>
          <a:p>
            <a:pPr marL="952476" lvl="1" indent="-342891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Wav2Vec2-LARGE-ROBUST pre-trained on 96k data </a:t>
            </a:r>
            <a:endParaRPr lang="en-US" altLang="ko-KR" sz="1600" dirty="0" smtClean="0"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  <a:p>
            <a:pPr marL="952476" lvl="1" indent="-342891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 err="1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Librispeech</a:t>
            </a:r>
            <a:r>
              <a:rPr lang="en-US" altLang="ko-KR" sz="16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-light</a:t>
            </a: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, </a:t>
            </a:r>
            <a:r>
              <a:rPr lang="en-US" altLang="ko-KR" sz="1600" dirty="0" err="1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Commonvoice</a:t>
            </a: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, Fisher, </a:t>
            </a:r>
            <a:r>
              <a:rPr lang="en-US" altLang="ko-KR" sz="16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Switchboard </a:t>
            </a: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(native English </a:t>
            </a: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adult) </a:t>
            </a:r>
            <a:endParaRPr lang="en-US" altLang="ko-KR" sz="1000" dirty="0"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  <a:p>
            <a:pPr marL="495288">
              <a:lnSpc>
                <a:spcPct val="300000"/>
              </a:lnSpc>
              <a:spcBef>
                <a:spcPts val="0"/>
              </a:spcBef>
              <a:buSzPct val="100000"/>
              <a:buFont typeface="+mj-lt"/>
              <a:buAutoNum type="arabicPeriod" startAt="3"/>
            </a:pPr>
            <a:r>
              <a:rPr lang="en-US" altLang="ko-KR" sz="19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Training Configuration</a:t>
            </a:r>
          </a:p>
          <a:p>
            <a:pPr marL="952476" lvl="1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Hugging Face </a:t>
            </a:r>
            <a:r>
              <a:rPr lang="en-US" altLang="ko-KR" sz="16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Trainer</a:t>
            </a:r>
          </a:p>
          <a:p>
            <a:pPr marL="952476" lvl="1">
              <a:lnSpc>
                <a:spcPts val="206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Batch </a:t>
            </a: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size=8, Epoch=50,  Learning rate=1e-4, Warmup steps=500</a:t>
            </a:r>
            <a:endParaRPr lang="en-US" altLang="ko-KR" sz="1100" b="1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495297" indent="-342900">
              <a:lnSpc>
                <a:spcPct val="300000"/>
              </a:lnSpc>
              <a:spcBef>
                <a:spcPts val="0"/>
              </a:spcBef>
              <a:buSzPct val="100000"/>
              <a:buFont typeface="+mj-lt"/>
              <a:buAutoNum type="arabicPeriod" startAt="3"/>
            </a:pPr>
            <a:r>
              <a:rPr lang="en-US" altLang="ko-KR" sz="19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Adaptive Feature Extraction</a:t>
            </a:r>
          </a:p>
          <a:p>
            <a:pPr marL="952476" lvl="1">
              <a:lnSpc>
                <a:spcPct val="11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Proficiency-dependent </a:t>
            </a:r>
            <a:r>
              <a:rPr lang="en-US" altLang="ko-KR" sz="1600" b="1" dirty="0" err="1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fMLLR</a:t>
            </a: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</a:p>
          <a:p>
            <a:pPr marL="1409665" lvl="2">
              <a:lnSpc>
                <a:spcPct val="110000"/>
              </a:lnSpc>
              <a:spcBef>
                <a:spcPts val="0"/>
              </a:spcBef>
              <a:buSzPct val="100000"/>
              <a:buFont typeface="Courier New" panose="02070309020205020404" pitchFamily="49" charset="0"/>
              <a:buChar char="o"/>
            </a:pP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Recipe from Kaldi</a:t>
            </a:r>
          </a:p>
          <a:p>
            <a:pPr marL="1409665" lvl="2">
              <a:lnSpc>
                <a:spcPct val="110000"/>
              </a:lnSpc>
              <a:spcBef>
                <a:spcPts val="0"/>
              </a:spcBef>
              <a:buSzPct val="100000"/>
              <a:buFont typeface="Courier New" panose="02070309020205020404" pitchFamily="49" charset="0"/>
              <a:buChar char="o"/>
            </a:pP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Generating the 40-dimensional </a:t>
            </a:r>
            <a:r>
              <a:rPr lang="en-US" altLang="ko-KR" sz="1600" dirty="0" err="1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fMLLR</a:t>
            </a: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feature</a:t>
            </a:r>
            <a:endParaRPr lang="en-US" altLang="ko-KR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952476" lvl="1">
              <a:lnSpc>
                <a:spcPct val="21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x-vector</a:t>
            </a:r>
          </a:p>
          <a:p>
            <a:pPr marL="1409665" lvl="2">
              <a:lnSpc>
                <a:spcPct val="120000"/>
              </a:lnSpc>
              <a:spcBef>
                <a:spcPts val="0"/>
              </a:spcBef>
              <a:buSzPct val="100000"/>
              <a:buFont typeface="Courier New" panose="02070309020205020404" pitchFamily="49" charset="0"/>
              <a:buChar char="o"/>
            </a:pP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Using</a:t>
            </a:r>
            <a:r>
              <a:rPr lang="ko-KR" altLang="en-US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Wav2Vec2ForXvector as an extractor</a:t>
            </a:r>
          </a:p>
          <a:p>
            <a:pPr marL="1409665" lvl="2">
              <a:lnSpc>
                <a:spcPct val="120000"/>
              </a:lnSpc>
              <a:spcBef>
                <a:spcPts val="0"/>
              </a:spcBef>
              <a:buSzPct val="100000"/>
              <a:buFont typeface="Courier New" panose="02070309020205020404" pitchFamily="49" charset="0"/>
              <a:buChar char="o"/>
            </a:pP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Generating the </a:t>
            </a:r>
            <a:r>
              <a:rPr lang="en-US" altLang="ko-KR" sz="1600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512</a:t>
            </a: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, 20, </a:t>
            </a:r>
            <a:r>
              <a:rPr lang="en-US" altLang="ko-KR" sz="1600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40-dimensional x-vectors</a:t>
            </a:r>
            <a:endParaRPr lang="en-US" altLang="ko-KR" sz="10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100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xfrm>
            <a:off x="6" y="0"/>
            <a:ext cx="77043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/>
          <a:p>
            <a:pPr lvl="0"/>
            <a:r>
              <a:rPr lang="en-US" altLang="ko-KR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Results and Discussion</a:t>
            </a:r>
            <a:endParaRPr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89F893-BC27-56E9-792A-94AE35D7A91D}"/>
              </a:ext>
            </a:extLst>
          </p:cNvPr>
          <p:cNvSpPr/>
          <p:nvPr/>
        </p:nvSpPr>
        <p:spPr>
          <a:xfrm>
            <a:off x="6549503" y="828000"/>
            <a:ext cx="22706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89" latinLnBrk="1">
              <a:buClrTx/>
              <a:defRPr/>
            </a:pP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(Phoneme Error Rate %) </a:t>
            </a:r>
            <a:endParaRPr lang="ko-KR" altLang="en-US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650FFE2-681C-0840-6CEE-9A846C2BFA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674882"/>
              </p:ext>
            </p:extLst>
          </p:nvPr>
        </p:nvGraphicFramePr>
        <p:xfrm>
          <a:off x="446314" y="1135779"/>
          <a:ext cx="8181586" cy="33600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757137">
                  <a:extLst>
                    <a:ext uri="{9D8B030D-6E8A-4147-A177-3AD203B41FA5}">
                      <a16:colId xmlns:a16="http://schemas.microsoft.com/office/drawing/2014/main" val="2863120854"/>
                    </a:ext>
                  </a:extLst>
                </a:gridCol>
                <a:gridCol w="1090544">
                  <a:extLst>
                    <a:ext uri="{9D8B030D-6E8A-4147-A177-3AD203B41FA5}">
                      <a16:colId xmlns:a16="http://schemas.microsoft.com/office/drawing/2014/main" val="1422384747"/>
                    </a:ext>
                  </a:extLst>
                </a:gridCol>
                <a:gridCol w="1444635">
                  <a:extLst>
                    <a:ext uri="{9D8B030D-6E8A-4147-A177-3AD203B41FA5}">
                      <a16:colId xmlns:a16="http://schemas.microsoft.com/office/drawing/2014/main" val="141771102"/>
                    </a:ext>
                  </a:extLst>
                </a:gridCol>
                <a:gridCol w="1444635">
                  <a:extLst>
                    <a:ext uri="{9D8B030D-6E8A-4147-A177-3AD203B41FA5}">
                      <a16:colId xmlns:a16="http://schemas.microsoft.com/office/drawing/2014/main" val="2583540661"/>
                    </a:ext>
                  </a:extLst>
                </a:gridCol>
                <a:gridCol w="1444635">
                  <a:extLst>
                    <a:ext uri="{9D8B030D-6E8A-4147-A177-3AD203B41FA5}">
                      <a16:colId xmlns:a16="http://schemas.microsoft.com/office/drawing/2014/main" val="3075923483"/>
                    </a:ext>
                  </a:extLst>
                </a:gridCol>
              </a:tblGrid>
              <a:tr h="45324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Model</a:t>
                      </a:r>
                      <a:endParaRPr lang="ko-KR" altLang="en-US" sz="1400" b="1" dirty="0"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baseline="0" dirty="0"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AVG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0" spc="0" baseline="0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Proficiency</a:t>
                      </a:r>
                      <a:r>
                        <a:rPr lang="ko-KR" altLang="en-US" sz="1400" kern="0" spc="0" baseline="0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</a:t>
                      </a:r>
                      <a:r>
                        <a:rPr lang="en-US" altLang="ko-KR" sz="1400" kern="0" spc="0" baseline="0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Level</a:t>
                      </a:r>
                      <a:endParaRPr lang="en-US" altLang="ko-KR" sz="1400" kern="0" spc="0" baseline="-25000" dirty="0">
                        <a:solidFill>
                          <a:srgbClr val="000000"/>
                        </a:solidFill>
                        <a:effectLst/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kern="0" spc="0" baseline="-2500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kern="0" spc="0" baseline="-2500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9959842"/>
                  </a:ext>
                </a:extLst>
              </a:tr>
              <a:tr h="3217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baseline="0" dirty="0"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Advanced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baseline="0" dirty="0"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Intermediate</a:t>
                      </a: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baseline="0" dirty="0"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Novice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61344336"/>
                  </a:ext>
                </a:extLst>
              </a:tr>
              <a:tr h="41523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300" u="none" dirty="0"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FT (baseline)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12.55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9.41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11.19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marL="68580" marR="68580" marT="0" marB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13.92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07286236"/>
                  </a:ext>
                </a:extLst>
              </a:tr>
              <a:tr h="535274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 Proficiency-dependent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fMLLR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  + FT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2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11.67</a:t>
                      </a:r>
                      <a:endParaRPr lang="en-KR" sz="1600" kern="100" dirty="0"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7.60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13.13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14.33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2731494"/>
                  </a:ext>
                </a:extLst>
              </a:tr>
              <a:tr h="535274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 40-dimensional x-vector</a:t>
                      </a:r>
                      <a:b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</a:b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 + FT</a:t>
                      </a: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2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kern="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11.60</a:t>
                      </a:r>
                      <a:endParaRPr lang="en-KR" sz="1600" kern="100" dirty="0"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7.11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12.98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14.73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0184056"/>
                  </a:ext>
                </a:extLst>
              </a:tr>
              <a:tr h="535274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 A single adaptive MHA Block</a:t>
                      </a:r>
                      <a:b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</a:b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 +FT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11.22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6.95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11.80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14.87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5182202"/>
                  </a:ext>
                </a:extLst>
              </a:tr>
              <a:tr h="564004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 Multiple adaptive MHA Blocks</a:t>
                      </a:r>
                      <a:b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</a:b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 + FT (proposed)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10.84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marL="68580" marR="68580" marT="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6.96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HUFS L" panose="02020503020101020101" pitchFamily="18" charset="-127"/>
                          <a:ea typeface="HUFS L" panose="02020503020101020101" pitchFamily="18" charset="-127"/>
                          <a:cs typeface="HUFS L" panose="02020503020101020101" pitchFamily="18" charset="-127"/>
                        </a:rPr>
                        <a:t>11.67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L" panose="02020503020101020101" pitchFamily="18" charset="-127"/>
                        <a:ea typeface="HUFS L" panose="02020503020101020101" pitchFamily="18" charset="-127"/>
                        <a:cs typeface="HUFS L" panose="02020503020101020101" pitchFamily="18" charset="-127"/>
                      </a:endParaRPr>
                    </a:p>
                  </a:txBody>
                  <a:tcPr marL="68580" marR="68580" marT="0" marB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13.87</a:t>
                      </a:r>
                      <a:endParaRPr lang="en-KR" sz="1600" dirty="0">
                        <a:solidFill>
                          <a:srgbClr val="000000"/>
                        </a:solidFill>
                        <a:effectLst/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8712442"/>
                  </a:ext>
                </a:extLst>
              </a:tr>
            </a:tbl>
          </a:graphicData>
        </a:graphic>
      </p:graphicFrame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118944-1FB7-9194-B80D-2F3E085B72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12</a:t>
            </a:fld>
            <a:endParaRPr lang="ko-KR" altLang="en-US" dirty="0"/>
          </a:p>
        </p:txBody>
      </p:sp>
      <p:sp>
        <p:nvSpPr>
          <p:cNvPr id="3" name="Google Shape;85;p12">
            <a:extLst>
              <a:ext uri="{FF2B5EF4-FFF2-40B4-BE49-F238E27FC236}">
                <a16:creationId xmlns:a16="http://schemas.microsoft.com/office/drawing/2014/main" id="{F8FEDABD-F845-4AD3-EC17-C87D7DA89880}"/>
              </a:ext>
            </a:extLst>
          </p:cNvPr>
          <p:cNvSpPr txBox="1">
            <a:spLocks/>
          </p:cNvSpPr>
          <p:nvPr/>
        </p:nvSpPr>
        <p:spPr>
          <a:xfrm>
            <a:off x="76306" y="4803578"/>
            <a:ext cx="8991388" cy="1749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8099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5559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95297" indent="-342900">
              <a:spcBef>
                <a:spcPts val="0"/>
              </a:spcBef>
              <a:buSzPct val="100000"/>
              <a:buFont typeface="+mj-lt"/>
              <a:buAutoNum type="arabicPeriod"/>
            </a:pP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The average %PER </a:t>
            </a:r>
            <a:r>
              <a:rPr lang="en-US" altLang="ko-KR" sz="1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performed best in the model integrating the Multiple adaptive MHA blocks, PER </a:t>
            </a: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13.63%</a:t>
            </a:r>
            <a:r>
              <a:rPr lang="en-US" altLang="ko-KR" sz="1700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relative enhancement.</a:t>
            </a:r>
          </a:p>
          <a:p>
            <a:pPr marL="495297" indent="-342900">
              <a:spcBef>
                <a:spcPts val="0"/>
              </a:spcBef>
              <a:buSzPct val="100000"/>
              <a:buFont typeface="+mj-lt"/>
              <a:buAutoNum type="arabicPeriod"/>
            </a:pPr>
            <a:r>
              <a:rPr lang="en-US" altLang="ko-KR" sz="1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Compared with the baseline, PER </a:t>
            </a: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26.14%/0.36% </a:t>
            </a:r>
            <a:r>
              <a:rPr lang="en-US" altLang="ko-KR" sz="1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improvement at the Advanced and Novice levels </a:t>
            </a:r>
          </a:p>
          <a:p>
            <a:pPr marL="495297" indent="-342900">
              <a:lnSpc>
                <a:spcPts val="2540"/>
              </a:lnSpc>
              <a:spcBef>
                <a:spcPts val="0"/>
              </a:spcBef>
              <a:buSzPct val="100000"/>
              <a:buFont typeface="+mj-lt"/>
              <a:buAutoNum type="arabicPeriod"/>
            </a:pPr>
            <a:r>
              <a:rPr lang="en-US" altLang="ko-KR" sz="1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Performance degradation at the Intermediate level</a:t>
            </a:r>
          </a:p>
          <a:p>
            <a:pPr marL="952485" lvl="1" indent="-34290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ko-KR" sz="1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Due to </a:t>
            </a: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the increased intra-speaker variability</a:t>
            </a:r>
            <a:r>
              <a:rPr lang="en-US" altLang="ko-KR" sz="1700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at the proposed framework compared to the baseline</a:t>
            </a:r>
            <a:endParaRPr lang="en-US" altLang="ko-KR" sz="1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152397" indent="0">
              <a:lnSpc>
                <a:spcPct val="150000"/>
              </a:lnSpc>
              <a:spcBef>
                <a:spcPts val="0"/>
              </a:spcBef>
              <a:buSzPct val="100000"/>
              <a:buFont typeface="Arial"/>
              <a:buNone/>
            </a:pPr>
            <a:endParaRPr lang="en-US" altLang="ko-KR" sz="18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152397" indent="0">
              <a:lnSpc>
                <a:spcPct val="150000"/>
              </a:lnSpc>
              <a:spcBef>
                <a:spcPts val="0"/>
              </a:spcBef>
              <a:buSzPct val="100000"/>
              <a:buFont typeface="Arial"/>
              <a:buNone/>
            </a:pPr>
            <a:endParaRPr lang="en-US" altLang="ko-KR" sz="10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458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2">
            <a:extLst>
              <a:ext uri="{FF2B5EF4-FFF2-40B4-BE49-F238E27FC236}">
                <a16:creationId xmlns:a16="http://schemas.microsoft.com/office/drawing/2014/main" id="{E00BC91B-9B7B-19F0-3AF1-9097110D5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</p:spPr>
        <p:txBody>
          <a:bodyPr/>
          <a:lstStyle/>
          <a:p>
            <a:r>
              <a:rPr lang="en-US" altLang="ko-KR" b="1" dirty="0">
                <a:latin typeface="한국외대체 M" panose="02020503020101020101" pitchFamily="18" charset="-127"/>
                <a:ea typeface="한국외대체 M" panose="02020503020101020101" pitchFamily="18" charset="-127"/>
              </a:rPr>
              <a:t>Conclusion</a:t>
            </a:r>
            <a:endParaRPr kumimoji="1" lang="ko-Kore-KR" altLang="en-US" b="1" strike="sngStrike" dirty="0">
              <a:solidFill>
                <a:srgbClr val="FF0000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17" name="텍스트 개체 틀 1">
            <a:extLst>
              <a:ext uri="{FF2B5EF4-FFF2-40B4-BE49-F238E27FC236}">
                <a16:creationId xmlns:a16="http://schemas.microsoft.com/office/drawing/2014/main" id="{1D0FFB0D-57D8-0217-9EF7-9F5FCEDBE83D}"/>
              </a:ext>
            </a:extLst>
          </p:cNvPr>
          <p:cNvSpPr txBox="1">
            <a:spLocks/>
          </p:cNvSpPr>
          <p:nvPr/>
        </p:nvSpPr>
        <p:spPr>
          <a:xfrm>
            <a:off x="245521" y="617290"/>
            <a:ext cx="8574629" cy="55004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52000" indent="-252000" algn="l" defTabSz="914400" rtl="0" eaLnBrk="1" latinLnBrk="1" hangingPunct="1">
              <a:spcBef>
                <a:spcPts val="400"/>
              </a:spcBef>
              <a:buFont typeface="Arial" pitchFamily="34" charset="0"/>
              <a:buChar char="•"/>
              <a:defRPr sz="2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1pPr>
            <a:lvl2pPr marL="538163" indent="-2730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2pPr>
            <a:lvl3pPr marL="717550" indent="-179388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3pPr>
            <a:lvl4pPr marL="896938" indent="-179388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tabLst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4pPr>
            <a:lvl5pPr marL="1076325" indent="-179388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297" indent="0">
              <a:buClrTx/>
              <a:buSzPct val="100000"/>
              <a:buNone/>
              <a:defRPr/>
            </a:pPr>
            <a:endParaRPr kumimoji="1" lang="en-US" altLang="ko-KR" sz="1800" strike="sngStrike" dirty="0">
              <a:solidFill>
                <a:prstClr val="black">
                  <a:lumMod val="85000"/>
                  <a:lumOff val="15000"/>
                </a:prstClr>
              </a:solidFill>
              <a:latin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571497" indent="-457200">
              <a:buClrTx/>
              <a:buSzPct val="100000"/>
              <a:buFont typeface="+mj-lt"/>
              <a:buAutoNum type="arabicPeriod"/>
              <a:defRPr/>
            </a:pPr>
            <a:r>
              <a:rPr kumimoji="1" lang="en-US" altLang="ko-KR" sz="2000" b="1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Summary</a:t>
            </a:r>
            <a:r>
              <a:rPr kumimoji="1" lang="ko-KR" altLang="en-US" sz="2000" b="1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 </a:t>
            </a:r>
            <a:r>
              <a:rPr kumimoji="1" lang="en-US" altLang="ko-KR" sz="2000" b="1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of</a:t>
            </a:r>
            <a:r>
              <a:rPr kumimoji="1" lang="ko-KR" altLang="en-US" sz="2000" b="1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 </a:t>
            </a:r>
            <a:r>
              <a:rPr kumimoji="1" lang="en-US" altLang="ko-KR" sz="2000" b="1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research</a:t>
            </a:r>
          </a:p>
          <a:p>
            <a:pPr marL="857649" lvl="1" indent="-457189">
              <a:buClrTx/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750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Improvement of phoneme recognition of </a:t>
            </a:r>
            <a:r>
              <a:rPr kumimoji="1" lang="en-US" altLang="ko-KR" sz="1750" dirty="0">
                <a:solidFill>
                  <a:schemeClr val="tx1"/>
                </a:solidFill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Korean children </a:t>
            </a:r>
            <a:r>
              <a:rPr kumimoji="1" lang="en-US" altLang="ko-KR" sz="1750" b="1" dirty="0">
                <a:solidFill>
                  <a:schemeClr val="tx1"/>
                </a:solidFill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by addressing the domain shift problem using domain adaptation</a:t>
            </a:r>
          </a:p>
          <a:p>
            <a:pPr marL="857649" lvl="1" indent="-457189">
              <a:lnSpc>
                <a:spcPct val="150000"/>
              </a:lnSpc>
              <a:buClrTx/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750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Proposed Approaches</a:t>
            </a:r>
          </a:p>
          <a:p>
            <a:pPr marL="1395811" lvl="4" indent="-457189">
              <a:buClrTx/>
              <a:buSzPct val="100000"/>
              <a:buFont typeface="Courier New" panose="02070309020205020404" pitchFamily="49" charset="0"/>
              <a:buChar char="o"/>
              <a:defRPr/>
            </a:pPr>
            <a:r>
              <a:rPr kumimoji="1" lang="en-US" altLang="ko-KR" b="1" dirty="0">
                <a:solidFill>
                  <a:schemeClr val="tx1"/>
                </a:solidFill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Feature</a:t>
            </a:r>
            <a:r>
              <a:rPr kumimoji="1" lang="en-US" altLang="ko-KR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 –  Proficiency-dependent </a:t>
            </a:r>
            <a:r>
              <a:rPr kumimoji="1" lang="en-US" altLang="ko-KR" dirty="0" err="1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fMLLR</a:t>
            </a:r>
            <a:r>
              <a:rPr kumimoji="1" lang="en-US" altLang="ko-KR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 to normalize inter-speaker variability  </a:t>
            </a:r>
          </a:p>
          <a:p>
            <a:pPr marL="1395811" lvl="4" indent="-457189">
              <a:buClrTx/>
              <a:buSzPct val="100000"/>
              <a:buFont typeface="Courier New" panose="02070309020205020404" pitchFamily="49" charset="0"/>
              <a:buChar char="o"/>
              <a:defRPr/>
            </a:pPr>
            <a:r>
              <a:rPr kumimoji="1" lang="en-US" altLang="ko-KR" b="1" dirty="0">
                <a:solidFill>
                  <a:schemeClr val="tx1"/>
                </a:solidFill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Framework</a:t>
            </a:r>
            <a:r>
              <a:rPr kumimoji="1" lang="en-US" altLang="ko-KR" dirty="0">
                <a:solidFill>
                  <a:schemeClr val="tx1"/>
                </a:solidFill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kumimoji="1" lang="en-US" altLang="ko-KR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– Increased the number of adapters to transfer knowledge of Korean children</a:t>
            </a:r>
          </a:p>
          <a:p>
            <a:pPr marL="857649" lvl="1" indent="-457189">
              <a:lnSpc>
                <a:spcPct val="150000"/>
              </a:lnSpc>
              <a:buClrTx/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750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Conclusion </a:t>
            </a:r>
          </a:p>
          <a:p>
            <a:pPr marL="1395811" lvl="4" indent="-457189">
              <a:buClrTx/>
              <a:buSzPct val="100000"/>
              <a:buFont typeface="Courier New" panose="02070309020205020404" pitchFamily="49" charset="0"/>
              <a:buChar char="o"/>
              <a:defRPr/>
            </a:pPr>
            <a:r>
              <a:rPr kumimoji="1" lang="en-US" altLang="ko-KR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The performance improvement indicates that the proposed feature is effectively integrated into the modified framework.</a:t>
            </a:r>
          </a:p>
          <a:p>
            <a:pPr marL="1395811" lvl="4" indent="-457189">
              <a:buClrTx/>
              <a:buSzPct val="100000"/>
              <a:buFont typeface="Courier New" panose="02070309020205020404" pitchFamily="49" charset="0"/>
              <a:buChar char="o"/>
              <a:defRPr/>
            </a:pPr>
            <a:r>
              <a:rPr kumimoji="1" lang="en-US" altLang="ko-KR" b="1" dirty="0">
                <a:solidFill>
                  <a:schemeClr val="tx1"/>
                </a:solidFill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Addressing the domain shift problem </a:t>
            </a:r>
            <a:r>
              <a:rPr kumimoji="1" lang="en-US" altLang="ko-KR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by domain adaptation which </a:t>
            </a:r>
            <a:r>
              <a:rPr kumimoji="1" lang="en-US" altLang="ko-KR" b="1" dirty="0">
                <a:solidFill>
                  <a:schemeClr val="tx1"/>
                </a:solidFill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incorporates</a:t>
            </a:r>
            <a:r>
              <a:rPr kumimoji="1" lang="en-US" altLang="ko-KR" dirty="0">
                <a:solidFill>
                  <a:schemeClr val="tx1"/>
                </a:solidFill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kumimoji="1" lang="en-US" altLang="ko-KR" b="1" dirty="0">
                <a:solidFill>
                  <a:schemeClr val="tx1"/>
                </a:solidFill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the feature </a:t>
            </a:r>
            <a:r>
              <a:rPr kumimoji="1" lang="en-US" altLang="ko-KR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and </a:t>
            </a:r>
            <a:r>
              <a:rPr kumimoji="1" lang="en-US" altLang="ko-KR" b="1" dirty="0">
                <a:solidFill>
                  <a:schemeClr val="tx1"/>
                </a:solidFill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enhances transfer knowledge </a:t>
            </a:r>
            <a:r>
              <a:rPr kumimoji="1" lang="en-US" altLang="ko-KR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of Korean children</a:t>
            </a:r>
          </a:p>
          <a:p>
            <a:pPr marL="1395811" lvl="4" indent="-457189">
              <a:buClrTx/>
              <a:buSzPct val="100000"/>
              <a:buFont typeface="Courier New" panose="02070309020205020404" pitchFamily="49" charset="0"/>
              <a:buChar char="o"/>
              <a:defRPr/>
            </a:pPr>
            <a:r>
              <a:rPr kumimoji="1" lang="en-US" altLang="ko-KR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Generalized speech representation between English native speakers and Korean child speakers</a:t>
            </a:r>
            <a:endParaRPr kumimoji="1" lang="en-US" altLang="ko-KR" dirty="0">
              <a:solidFill>
                <a:schemeClr val="tx1"/>
              </a:solidFill>
              <a:ea typeface="+mn-ea"/>
              <a:cs typeface="한국외대체 L" panose="02020503020101020101" pitchFamily="18" charset="-127"/>
            </a:endParaRPr>
          </a:p>
          <a:p>
            <a:pPr marL="400460" lvl="1" indent="0">
              <a:buClrTx/>
              <a:buSzPct val="100000"/>
              <a:buNone/>
              <a:defRPr/>
            </a:pPr>
            <a:endParaRPr kumimoji="1" lang="en-US" altLang="ko-KR" sz="1800" dirty="0">
              <a:solidFill>
                <a:schemeClr val="tx1"/>
              </a:solidFill>
              <a:ea typeface="+mn-ea"/>
              <a:cs typeface="한국외대체 L" panose="02020503020101020101" pitchFamily="18" charset="-127"/>
            </a:endParaRPr>
          </a:p>
          <a:p>
            <a:pPr marL="571497" indent="-457200">
              <a:buClrTx/>
              <a:buSzPct val="100000"/>
              <a:buFont typeface="+mj-lt"/>
              <a:buAutoNum type="arabicPeriod"/>
              <a:defRPr/>
            </a:pPr>
            <a:r>
              <a:rPr kumimoji="1" lang="en-US" altLang="ko-KR" sz="2000" b="1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Future</a:t>
            </a:r>
            <a:r>
              <a:rPr kumimoji="1" lang="ko-KR" altLang="en-US" sz="2000" b="1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 </a:t>
            </a:r>
            <a:r>
              <a:rPr kumimoji="1" lang="en-US" altLang="ko-KR" sz="2000" b="1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Research</a:t>
            </a:r>
          </a:p>
          <a:p>
            <a:pPr marL="857649" lvl="1" indent="-457189">
              <a:buClrTx/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600" dirty="0">
                <a:solidFill>
                  <a:schemeClr val="tx1"/>
                </a:solidFill>
                <a:latin typeface="한국외대체 L" panose="02020503020101020101" pitchFamily="18" charset="-127"/>
                <a:cs typeface="한국외대체 L" panose="02020503020101020101" pitchFamily="18" charset="-127"/>
              </a:rPr>
              <a:t>Applying the proposed framework to Wav2Vec2-Conformer</a:t>
            </a:r>
          </a:p>
          <a:p>
            <a:pPr marL="857649" lvl="1" indent="-457189">
              <a:buClrTx/>
              <a:buSzPct val="100000"/>
              <a:buFont typeface="한국외대체 M" panose="02020503020101020101" pitchFamily="18" charset="-127"/>
              <a:buChar char="-"/>
              <a:defRPr/>
            </a:pPr>
            <a:endParaRPr kumimoji="1" lang="en-US" altLang="ko-KR" dirty="0">
              <a:solidFill>
                <a:schemeClr val="tx1"/>
              </a:solidFill>
              <a:ea typeface="+mn-ea"/>
              <a:cs typeface="한국외대체 L" panose="02020503020101020101" pitchFamily="18" charset="-127"/>
            </a:endParaRPr>
          </a:p>
          <a:p>
            <a:pPr marL="1037036" lvl="2" indent="-457189">
              <a:buClrTx/>
              <a:buSzPct val="100000"/>
              <a:buFont typeface="+mj-lt"/>
              <a:buAutoNum type="arabicPeriod"/>
              <a:defRPr/>
            </a:pPr>
            <a:endParaRPr kumimoji="1" lang="en-US" altLang="ko-KR" dirty="0">
              <a:solidFill>
                <a:schemeClr val="tx1"/>
              </a:solidFill>
              <a:latin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857649" lvl="1" indent="-457189">
              <a:buClrTx/>
              <a:buSzPct val="100000"/>
              <a:buFont typeface="+mj-lt"/>
              <a:buAutoNum type="arabicPeriod"/>
              <a:defRPr/>
            </a:pPr>
            <a:endParaRPr kumimoji="1" lang="en-US" altLang="ko-KR" dirty="0">
              <a:solidFill>
                <a:schemeClr val="tx1"/>
              </a:solidFill>
              <a:latin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857649" lvl="1" indent="-457189">
              <a:buClrTx/>
              <a:buSzPct val="100000"/>
              <a:buFont typeface="+mj-lt"/>
              <a:buAutoNum type="arabicPeriod"/>
              <a:defRPr/>
            </a:pPr>
            <a:endParaRPr kumimoji="1" lang="en-US" altLang="ko-KR" dirty="0">
              <a:solidFill>
                <a:schemeClr val="tx1"/>
              </a:solidFill>
              <a:latin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C120C3-8718-A42D-684A-18DAE9806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969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3E5E4-8002-86F7-A488-173FBE3B09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215" y="1646460"/>
            <a:ext cx="8466666" cy="960488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019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xfrm>
            <a:off x="6" y="0"/>
            <a:ext cx="77043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/>
          <a:p>
            <a:pPr lvl="0"/>
            <a:r>
              <a:rPr lang="en-US" altLang="ko-KR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Appendix (1)</a:t>
            </a:r>
            <a:endParaRPr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89F893-BC27-56E9-792A-94AE35D7A91D}"/>
              </a:ext>
            </a:extLst>
          </p:cNvPr>
          <p:cNvSpPr/>
          <p:nvPr/>
        </p:nvSpPr>
        <p:spPr>
          <a:xfrm>
            <a:off x="7512431" y="1219529"/>
            <a:ext cx="9485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89" latinLnBrk="1">
              <a:buClrTx/>
              <a:defRPr/>
            </a:pP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(</a:t>
            </a:r>
            <a:r>
              <a:rPr lang="en-US" altLang="ko-KR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PER%) </a:t>
            </a:r>
            <a:endParaRPr lang="ko-KR" altLang="en-US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표 1">
                <a:extLst>
                  <a:ext uri="{FF2B5EF4-FFF2-40B4-BE49-F238E27FC236}">
                    <a16:creationId xmlns:a16="http://schemas.microsoft.com/office/drawing/2014/main" id="{0650FFE2-681C-0840-6CEE-9A846C2BFA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48142512"/>
                  </p:ext>
                </p:extLst>
              </p:nvPr>
            </p:nvGraphicFramePr>
            <p:xfrm>
              <a:off x="1119678" y="1527306"/>
              <a:ext cx="7060045" cy="2779224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2379185">
                      <a:extLst>
                        <a:ext uri="{9D8B030D-6E8A-4147-A177-3AD203B41FA5}">
                          <a16:colId xmlns:a16="http://schemas.microsoft.com/office/drawing/2014/main" val="2863120854"/>
                        </a:ext>
                      </a:extLst>
                    </a:gridCol>
                    <a:gridCol w="941051">
                      <a:extLst>
                        <a:ext uri="{9D8B030D-6E8A-4147-A177-3AD203B41FA5}">
                          <a16:colId xmlns:a16="http://schemas.microsoft.com/office/drawing/2014/main" val="1422384747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141771102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2583540661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3075923483"/>
                        </a:ext>
                      </a:extLst>
                    </a:gridCol>
                  </a:tblGrid>
                  <a:tr h="445941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b="1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Model</a:t>
                          </a:r>
                          <a:endParaRPr lang="ko-KR" altLang="en-US" sz="1400" b="1" dirty="0">
                            <a:latin typeface="HUFS M" panose="02020503020101020101" pitchFamily="18" charset="-127"/>
                            <a:ea typeface="HUFS M" panose="02020503020101020101" pitchFamily="18" charset="-127"/>
                            <a:cs typeface="HUFS M" panose="02020503020101020101" pitchFamily="18" charset="-127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4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AVG</a:t>
                          </a:r>
                        </a:p>
                      </a:txBody>
                      <a:tcPr anchor="ctr"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Proficiency</a:t>
                          </a:r>
                          <a:r>
                            <a:rPr lang="ko-KR" altLang="en-US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 </a:t>
                          </a:r>
                          <a:r>
                            <a:rPr lang="en-US" altLang="ko-KR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Level</a:t>
                          </a: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HUFS M" panose="02020503020101020101" pitchFamily="18" charset="-127"/>
                            <a:ea typeface="HUFS M" panose="02020503020101020101" pitchFamily="18" charset="-127"/>
                            <a:cs typeface="HUFS M" panose="02020503020101020101" pitchFamily="18" charset="-127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함초롬바탕" panose="02030604000101010101" pitchFamily="18" charset="-127"/>
                            <a:ea typeface="함초롬바탕" panose="02030604000101010101" pitchFamily="18" charset="-127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함초롬바탕" panose="02030604000101010101" pitchFamily="18" charset="-127"/>
                            <a:ea typeface="함초롬바탕" panose="0203060400010101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89959842"/>
                      </a:ext>
                    </a:extLst>
                  </a:tr>
                  <a:tr h="316527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dirty="0"/>
                        </a:p>
                      </a:txBody>
                      <a:tcPr anchor="ctr">
                        <a:lnR w="12700" cap="flat" cmpd="sng" algn="ctr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Advanced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Intermediate</a:t>
                          </a:r>
                        </a:p>
                      </a:txBody>
                      <a:tcPr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Novice</a:t>
                          </a:r>
                        </a:p>
                      </a:txBody>
                      <a:tcPr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61344336"/>
                      </a:ext>
                    </a:extLst>
                  </a:tr>
                  <a:tr h="408545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baseline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12.55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9.41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11.19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13.92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907286236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ko-KR" sz="1400" b="1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1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바탕" panose="02030600000101010101" pitchFamily="18" charset="-127"/>
                                      <a:cs typeface="Times New Roman" panose="02020603050405020304" pitchFamily="18" charset="0"/>
                                    </a:rPr>
                                    <m:t>𝑬</m:t>
                                  </m:r>
                                </m:e>
                                <m:sub>
                                  <m:r>
                                    <a:rPr lang="en-US" sz="1400" b="1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바탕" panose="02030600000101010101" pitchFamily="18" charset="-127"/>
                                      <a:cs typeface="Cambria Math" panose="02040503050406030204" pitchFamily="18" charset="0"/>
                                    </a:rPr>
                                    <m:t>𝟐𝟒</m:t>
                                  </m:r>
                                </m:sub>
                              </m:sSub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) </m:t>
                              </m:r>
                            </m:oMath>
                          </a14:m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512-dim </a:t>
                          </a: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+ </a:t>
                          </a:r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FT 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11.94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8.33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12.47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15.01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932731494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ko-KR" sz="1400" b="1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1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바탕" panose="02030600000101010101" pitchFamily="18" charset="-127"/>
                                      <a:cs typeface="Times New Roman" panose="02020603050405020304" pitchFamily="18" charset="0"/>
                                    </a:rPr>
                                    <m:t>𝑬</m:t>
                                  </m:r>
                                </m:e>
                                <m:sub>
                                  <m:r>
                                    <a:rPr lang="en-US" sz="1400" b="1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바탕" panose="02030600000101010101" pitchFamily="18" charset="-127"/>
                                      <a:cs typeface="Cambria Math" panose="02040503050406030204" pitchFamily="18" charset="0"/>
                                    </a:rPr>
                                    <m:t>𝟐𝟒</m:t>
                                  </m:r>
                                </m:sub>
                              </m:sSub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 20-dim </a:t>
                          </a: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+ </a:t>
                          </a:r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FT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12.17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8.05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12.68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15.74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70184056"/>
                      </a:ext>
                    </a:extLst>
                  </a:tr>
                  <a:tr h="554915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ko-KR" sz="1400" b="1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1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바탕" panose="02030600000101010101" pitchFamily="18" charset="-127"/>
                                      <a:cs typeface="Times New Roman" panose="02020603050405020304" pitchFamily="18" charset="0"/>
                                    </a:rPr>
                                    <m:t>𝑬</m:t>
                                  </m:r>
                                </m:e>
                                <m:sub>
                                  <m:r>
                                    <a:rPr lang="en-US" sz="1400" b="1" i="1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바탕" panose="02030600000101010101" pitchFamily="18" charset="-127"/>
                                      <a:cs typeface="Cambria Math" panose="02040503050406030204" pitchFamily="18" charset="0"/>
                                    </a:rPr>
                                    <m:t>𝟐𝟒</m:t>
                                  </m:r>
                                </m:sub>
                              </m:sSub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) </m:t>
                              </m:r>
                            </m:oMath>
                          </a14:m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40-dim </a:t>
                          </a: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+ </a:t>
                          </a:r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FT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11.60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7.11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12.98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14.73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871244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표 1">
                <a:extLst>
                  <a:ext uri="{FF2B5EF4-FFF2-40B4-BE49-F238E27FC236}">
                    <a16:creationId xmlns:a16="http://schemas.microsoft.com/office/drawing/2014/main" id="{0650FFE2-681C-0840-6CEE-9A846C2BFA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48142512"/>
                  </p:ext>
                </p:extLst>
              </p:nvPr>
            </p:nvGraphicFramePr>
            <p:xfrm>
              <a:off x="1119678" y="1527306"/>
              <a:ext cx="7060045" cy="2779224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2379185">
                      <a:extLst>
                        <a:ext uri="{9D8B030D-6E8A-4147-A177-3AD203B41FA5}">
                          <a16:colId xmlns:a16="http://schemas.microsoft.com/office/drawing/2014/main" val="2863120854"/>
                        </a:ext>
                      </a:extLst>
                    </a:gridCol>
                    <a:gridCol w="941051">
                      <a:extLst>
                        <a:ext uri="{9D8B030D-6E8A-4147-A177-3AD203B41FA5}">
                          <a16:colId xmlns:a16="http://schemas.microsoft.com/office/drawing/2014/main" val="1422384747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141771102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2583540661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3075923483"/>
                        </a:ext>
                      </a:extLst>
                    </a:gridCol>
                  </a:tblGrid>
                  <a:tr h="445941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b="1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Model</a:t>
                          </a:r>
                          <a:endParaRPr lang="ko-KR" altLang="en-US" sz="1400" b="1" dirty="0">
                            <a:latin typeface="HUFS M" panose="02020503020101020101" pitchFamily="18" charset="-127"/>
                            <a:ea typeface="HUFS M" panose="02020503020101020101" pitchFamily="18" charset="-127"/>
                            <a:cs typeface="HUFS M" panose="02020503020101020101" pitchFamily="18" charset="-127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4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AVG</a:t>
                          </a:r>
                        </a:p>
                      </a:txBody>
                      <a:tcPr anchor="ctr"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Proficiency</a:t>
                          </a:r>
                          <a:r>
                            <a:rPr lang="ko-KR" altLang="en-US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 </a:t>
                          </a:r>
                          <a:r>
                            <a:rPr lang="en-US" altLang="ko-KR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Level</a:t>
                          </a: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HUFS M" panose="02020503020101020101" pitchFamily="18" charset="-127"/>
                            <a:ea typeface="HUFS M" panose="02020503020101020101" pitchFamily="18" charset="-127"/>
                            <a:cs typeface="HUFS M" panose="02020503020101020101" pitchFamily="18" charset="-127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함초롬바탕" panose="02030604000101010101" pitchFamily="18" charset="-127"/>
                            <a:ea typeface="함초롬바탕" panose="02030604000101010101" pitchFamily="18" charset="-127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함초롬바탕" panose="02030604000101010101" pitchFamily="18" charset="-127"/>
                            <a:ea typeface="함초롬바탕" panose="0203060400010101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89959842"/>
                      </a:ext>
                    </a:extLst>
                  </a:tr>
                  <a:tr h="316527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dirty="0"/>
                        </a:p>
                      </a:txBody>
                      <a:tcPr anchor="ctr">
                        <a:lnR w="12700" cap="flat" cmpd="sng" algn="ctr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Advanced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Intermediate</a:t>
                          </a:r>
                        </a:p>
                      </a:txBody>
                      <a:tcPr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Novice</a:t>
                          </a:r>
                        </a:p>
                      </a:txBody>
                      <a:tcPr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61344336"/>
                      </a:ext>
                    </a:extLst>
                  </a:tr>
                  <a:tr h="408545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baseline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12.55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9.41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11.19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13.92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907286236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t="-225581" r="-196675" b="-20814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11.94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8.33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12.47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15.01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932731494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321839" r="-196675" b="-1057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12.17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8.05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12.68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15.74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70184056"/>
                      </a:ext>
                    </a:extLst>
                  </a:tr>
                  <a:tr h="554915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t="-403297" r="-196675" b="-10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11.60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7.11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12.98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15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14.73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871244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118944-1FB7-9194-B80D-2F3E085B72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15</a:t>
            </a:fld>
            <a:endParaRPr lang="ko-KR" altLang="en-US" dirty="0"/>
          </a:p>
        </p:txBody>
      </p:sp>
      <p:sp>
        <p:nvSpPr>
          <p:cNvPr id="8" name="Google Shape;85;p12">
            <a:extLst>
              <a:ext uri="{FF2B5EF4-FFF2-40B4-BE49-F238E27FC236}">
                <a16:creationId xmlns:a16="http://schemas.microsoft.com/office/drawing/2014/main" id="{F8FEDABD-F845-4AD3-EC17-C87D7DA89880}"/>
              </a:ext>
            </a:extLst>
          </p:cNvPr>
          <p:cNvSpPr txBox="1">
            <a:spLocks/>
          </p:cNvSpPr>
          <p:nvPr/>
        </p:nvSpPr>
        <p:spPr>
          <a:xfrm>
            <a:off x="1095581" y="4338401"/>
            <a:ext cx="7084142" cy="359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8099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5559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2397" indent="0">
              <a:lnSpc>
                <a:spcPct val="110000"/>
              </a:lnSpc>
              <a:spcBef>
                <a:spcPts val="0"/>
              </a:spcBef>
              <a:buSzPct val="100000"/>
              <a:buNone/>
            </a:pPr>
            <a:r>
              <a:rPr lang="en-US" altLang="ko-KR" sz="1400" b="1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The variance and PER (%) of the model implementing multiple adaptive MHA </a:t>
            </a:r>
            <a:r>
              <a:rPr lang="en-US" altLang="ko-KR" sz="1400" b="1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blocks</a:t>
            </a:r>
            <a:endParaRPr lang="en-US" altLang="ko-KR" sz="1400" b="1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2185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xfrm>
            <a:off x="6" y="0"/>
            <a:ext cx="77043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/>
          <a:p>
            <a:pPr lvl="0"/>
            <a:r>
              <a:rPr lang="en-US" altLang="ko-KR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Appendix (2)</a:t>
            </a:r>
            <a:endParaRPr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189F893-BC27-56E9-792A-94AE35D7A91D}"/>
              </a:ext>
            </a:extLst>
          </p:cNvPr>
          <p:cNvSpPr/>
          <p:nvPr/>
        </p:nvSpPr>
        <p:spPr>
          <a:xfrm>
            <a:off x="7279061" y="1219529"/>
            <a:ext cx="9485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89" latinLnBrk="1">
              <a:buClrTx/>
              <a:defRPr/>
            </a:pP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(</a:t>
            </a:r>
            <a:r>
              <a:rPr lang="en-US" altLang="ko-KR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PER%) </a:t>
            </a:r>
            <a:endParaRPr lang="ko-KR" altLang="en-US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표 1">
                <a:extLst>
                  <a:ext uri="{FF2B5EF4-FFF2-40B4-BE49-F238E27FC236}">
                    <a16:creationId xmlns:a16="http://schemas.microsoft.com/office/drawing/2014/main" id="{0650FFE2-681C-0840-6CEE-9A846C2BFA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89487342"/>
                  </p:ext>
                </p:extLst>
              </p:nvPr>
            </p:nvGraphicFramePr>
            <p:xfrm>
              <a:off x="1095581" y="1527306"/>
              <a:ext cx="7060045" cy="3305872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2379185">
                      <a:extLst>
                        <a:ext uri="{9D8B030D-6E8A-4147-A177-3AD203B41FA5}">
                          <a16:colId xmlns:a16="http://schemas.microsoft.com/office/drawing/2014/main" val="2863120854"/>
                        </a:ext>
                      </a:extLst>
                    </a:gridCol>
                    <a:gridCol w="941051">
                      <a:extLst>
                        <a:ext uri="{9D8B030D-6E8A-4147-A177-3AD203B41FA5}">
                          <a16:colId xmlns:a16="http://schemas.microsoft.com/office/drawing/2014/main" val="1422384747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141771102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2583540661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3075923483"/>
                        </a:ext>
                      </a:extLst>
                    </a:gridCol>
                  </a:tblGrid>
                  <a:tr h="445941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b="1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Model</a:t>
                          </a:r>
                          <a:endParaRPr lang="ko-KR" altLang="en-US" sz="1400" b="1" dirty="0">
                            <a:latin typeface="HUFS M" panose="02020503020101020101" pitchFamily="18" charset="-127"/>
                            <a:ea typeface="HUFS M" panose="02020503020101020101" pitchFamily="18" charset="-127"/>
                            <a:cs typeface="HUFS M" panose="02020503020101020101" pitchFamily="18" charset="-127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4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AVG</a:t>
                          </a:r>
                        </a:p>
                      </a:txBody>
                      <a:tcPr anchor="ctr"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Proficiency</a:t>
                          </a:r>
                          <a:r>
                            <a:rPr lang="ko-KR" altLang="en-US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 </a:t>
                          </a:r>
                          <a:r>
                            <a:rPr lang="en-US" altLang="ko-KR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Level</a:t>
                          </a: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HUFS M" panose="02020503020101020101" pitchFamily="18" charset="-127"/>
                            <a:ea typeface="HUFS M" panose="02020503020101020101" pitchFamily="18" charset="-127"/>
                            <a:cs typeface="HUFS M" panose="02020503020101020101" pitchFamily="18" charset="-127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함초롬바탕" panose="02030604000101010101" pitchFamily="18" charset="-127"/>
                            <a:ea typeface="함초롬바탕" panose="02030604000101010101" pitchFamily="18" charset="-127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함초롬바탕" panose="02030604000101010101" pitchFamily="18" charset="-127"/>
                            <a:ea typeface="함초롬바탕" panose="0203060400010101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89959842"/>
                      </a:ext>
                    </a:extLst>
                  </a:tr>
                  <a:tr h="316527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dirty="0"/>
                        </a:p>
                      </a:txBody>
                      <a:tcPr anchor="ctr">
                        <a:lnR w="12700" cap="flat" cmpd="sng" algn="ctr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Advanced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Intermediate</a:t>
                          </a:r>
                        </a:p>
                      </a:txBody>
                      <a:tcPr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Novice</a:t>
                          </a:r>
                        </a:p>
                      </a:txBody>
                      <a:tcPr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61344336"/>
                      </a:ext>
                    </a:extLst>
                  </a:tr>
                  <a:tr h="408545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baseline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12.55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9.41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11.19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13.92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907286236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𝒌</m:t>
                              </m:r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𝟏</m:t>
                              </m:r>
                            </m:oMath>
                          </a14:m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 + FT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11.22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6.95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11.80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14.87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932731494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𝒌</m:t>
                              </m:r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𝟐</m:t>
                              </m:r>
                            </m:oMath>
                          </a14:m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 + FT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11.38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7.05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12.28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14.82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70184056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𝒌</m:t>
                              </m:r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𝟒</m:t>
                              </m:r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</m:oMath>
                          </a14:m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+ FT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10.84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6.96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11.67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13.87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9053593"/>
                      </a:ext>
                    </a:extLst>
                  </a:tr>
                  <a:tr h="554915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𝒌</m:t>
                              </m:r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en-US" sz="1400" b="1" i="1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바탕" panose="02030600000101010101" pitchFamily="18" charset="-127"/>
                                  <a:cs typeface="Times New Roman" panose="02020603050405020304" pitchFamily="18" charset="0"/>
                                </a:rPr>
                                <m:t>𝟔</m:t>
                              </m:r>
                            </m:oMath>
                          </a14:m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 + FT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15.07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9.67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17.58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18.07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871244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표 1">
                <a:extLst>
                  <a:ext uri="{FF2B5EF4-FFF2-40B4-BE49-F238E27FC236}">
                    <a16:creationId xmlns:a16="http://schemas.microsoft.com/office/drawing/2014/main" id="{0650FFE2-681C-0840-6CEE-9A846C2BFA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89487342"/>
                  </p:ext>
                </p:extLst>
              </p:nvPr>
            </p:nvGraphicFramePr>
            <p:xfrm>
              <a:off x="1095581" y="1527306"/>
              <a:ext cx="7060045" cy="3305872"/>
            </p:xfrm>
            <a:graphic>
              <a:graphicData uri="http://schemas.openxmlformats.org/drawingml/2006/table">
                <a:tbl>
                  <a:tblPr firstRow="1" bandRow="1">
                    <a:tableStyleId>{3B4B98B0-60AC-42C2-AFA5-B58CD77FA1E5}</a:tableStyleId>
                  </a:tblPr>
                  <a:tblGrid>
                    <a:gridCol w="2379185">
                      <a:extLst>
                        <a:ext uri="{9D8B030D-6E8A-4147-A177-3AD203B41FA5}">
                          <a16:colId xmlns:a16="http://schemas.microsoft.com/office/drawing/2014/main" val="2863120854"/>
                        </a:ext>
                      </a:extLst>
                    </a:gridCol>
                    <a:gridCol w="941051">
                      <a:extLst>
                        <a:ext uri="{9D8B030D-6E8A-4147-A177-3AD203B41FA5}">
                          <a16:colId xmlns:a16="http://schemas.microsoft.com/office/drawing/2014/main" val="1422384747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141771102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2583540661"/>
                        </a:ext>
                      </a:extLst>
                    </a:gridCol>
                    <a:gridCol w="1246603">
                      <a:extLst>
                        <a:ext uri="{9D8B030D-6E8A-4147-A177-3AD203B41FA5}">
                          <a16:colId xmlns:a16="http://schemas.microsoft.com/office/drawing/2014/main" val="3075923483"/>
                        </a:ext>
                      </a:extLst>
                    </a:gridCol>
                  </a:tblGrid>
                  <a:tr h="445941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b="1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Model</a:t>
                          </a:r>
                          <a:endParaRPr lang="ko-KR" altLang="en-US" sz="1400" b="1" dirty="0">
                            <a:latin typeface="HUFS M" panose="02020503020101020101" pitchFamily="18" charset="-127"/>
                            <a:ea typeface="HUFS M" panose="02020503020101020101" pitchFamily="18" charset="-127"/>
                            <a:cs typeface="HUFS M" panose="02020503020101020101" pitchFamily="18" charset="-127"/>
                          </a:endParaRP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4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AVG</a:t>
                          </a:r>
                        </a:p>
                      </a:txBody>
                      <a:tcPr anchor="ctr"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Proficiency</a:t>
                          </a:r>
                          <a:r>
                            <a:rPr lang="ko-KR" altLang="en-US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 </a:t>
                          </a:r>
                          <a:r>
                            <a:rPr lang="en-US" altLang="ko-KR" sz="1400" kern="0" spc="0" baseline="0" dirty="0">
                              <a:solidFill>
                                <a:srgbClr val="000000"/>
                              </a:solidFill>
                              <a:effectLst/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Level</a:t>
                          </a: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HUFS M" panose="02020503020101020101" pitchFamily="18" charset="-127"/>
                            <a:ea typeface="HUFS M" panose="02020503020101020101" pitchFamily="18" charset="-127"/>
                            <a:cs typeface="HUFS M" panose="02020503020101020101" pitchFamily="18" charset="-127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함초롬바탕" panose="02030604000101010101" pitchFamily="18" charset="-127"/>
                            <a:ea typeface="함초롬바탕" panose="02030604000101010101" pitchFamily="18" charset="-127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altLang="ko-KR" sz="1400" kern="0" spc="0" baseline="-25000" dirty="0">
                            <a:solidFill>
                              <a:srgbClr val="000000"/>
                            </a:solidFill>
                            <a:effectLst/>
                            <a:latin typeface="함초롬바탕" panose="02030604000101010101" pitchFamily="18" charset="-127"/>
                            <a:ea typeface="함초롬바탕" panose="0203060400010101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89959842"/>
                      </a:ext>
                    </a:extLst>
                  </a:tr>
                  <a:tr h="316527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dirty="0"/>
                        </a:p>
                      </a:txBody>
                      <a:tcPr anchor="ctr">
                        <a:lnR w="12700" cap="flat" cmpd="sng" algn="ctr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Advanced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Intermediate</a:t>
                          </a:r>
                        </a:p>
                      </a:txBody>
                      <a:tcPr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baseline="0" dirty="0">
                              <a:latin typeface="HUFS M" panose="02020503020101020101" pitchFamily="18" charset="-127"/>
                              <a:ea typeface="HUFS M" panose="02020503020101020101" pitchFamily="18" charset="-127"/>
                              <a:cs typeface="HUFS M" panose="02020503020101020101" pitchFamily="18" charset="-127"/>
                            </a:rPr>
                            <a:t>Novice</a:t>
                          </a:r>
                        </a:p>
                      </a:txBody>
                      <a:tcPr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3261344336"/>
                      </a:ext>
                    </a:extLst>
                  </a:tr>
                  <a:tr h="408545"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baseline</a:t>
                          </a:r>
                          <a:endParaRPr lang="ko-KR" sz="1400" b="1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12.55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9.41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11.19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13.92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907286236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blipFill>
                          <a:blip r:embed="rId3"/>
                          <a:stretch>
                            <a:fillRect t="-221839" r="-196675" b="-3045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11.22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6.95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11.80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14.87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932731494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325581" r="-196675" b="-20814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11.38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7.05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12.28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14.82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70184056"/>
                      </a:ext>
                    </a:extLst>
                  </a:tr>
                  <a:tr h="526648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t="-420690" r="-196675" b="-10574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10.84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6.96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11.67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b="1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13.87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9053593"/>
                      </a:ext>
                    </a:extLst>
                  </a:tr>
                  <a:tr h="554915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blipFill>
                          <a:blip r:embed="rId3"/>
                          <a:stretch>
                            <a:fillRect t="-497802" r="-196675" b="-109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15.07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9.67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17.58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R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indent="107950" algn="ctr">
                            <a:lnSpc>
                              <a:spcPct val="160000"/>
                            </a:lnSpc>
                            <a:spcBef>
                              <a:spcPts val="60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1400" dirty="0" smtClean="0">
                              <a:solidFill>
                                <a:srgbClr val="000000"/>
                              </a:solidFill>
                              <a:effectLst/>
                              <a:latin typeface="한국외대체 L" panose="02020503020101020101" pitchFamily="18" charset="-127"/>
                              <a:ea typeface="한국외대체 L" panose="02020503020101020101" pitchFamily="18" charset="-127"/>
                              <a:cs typeface="한국외대체 L" panose="02020503020101020101" pitchFamily="18" charset="-127"/>
                            </a:rPr>
                            <a:t>18.07</a:t>
                          </a:r>
                          <a:endParaRPr lang="ko-KR" sz="1600" dirty="0">
                            <a:solidFill>
                              <a:srgbClr val="000000"/>
                            </a:solidFill>
                            <a:effectLst/>
                            <a:latin typeface="한국외대체 L" panose="02020503020101020101" pitchFamily="18" charset="-127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endParaRPr>
                        </a:p>
                      </a:txBody>
                      <a:tcPr marL="68580" marR="68580" marT="0" marB="0" anchor="ctr">
                        <a:lnL w="63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12700" cap="flat" cmpd="sng" algn="ctr">
                          <a:solidFill>
                            <a:srgbClr val="FFFFFF">
                              <a:alpha val="0"/>
                            </a:srgb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1871244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118944-1FB7-9194-B80D-2F3E085B72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16</a:t>
            </a:fld>
            <a:endParaRPr lang="ko-KR" altLang="en-US" dirty="0"/>
          </a:p>
        </p:txBody>
      </p:sp>
      <p:sp>
        <p:nvSpPr>
          <p:cNvPr id="8" name="Google Shape;85;p12">
            <a:extLst>
              <a:ext uri="{FF2B5EF4-FFF2-40B4-BE49-F238E27FC236}">
                <a16:creationId xmlns:a16="http://schemas.microsoft.com/office/drawing/2014/main" id="{F8FEDABD-F845-4AD3-EC17-C87D7DA89880}"/>
              </a:ext>
            </a:extLst>
          </p:cNvPr>
          <p:cNvSpPr txBox="1">
            <a:spLocks/>
          </p:cNvSpPr>
          <p:nvPr/>
        </p:nvSpPr>
        <p:spPr>
          <a:xfrm>
            <a:off x="1095581" y="4957833"/>
            <a:ext cx="7084142" cy="359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8099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5559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buClr>
                <a:srgbClr val="000000"/>
              </a:buClr>
              <a:buSzPts val="1400"/>
              <a:buNone/>
              <a:defRPr/>
            </a:pPr>
            <a:r>
              <a:rPr lang="en-US" altLang="ko-KR" sz="1400" b="1" dirty="0">
                <a:solidFill>
                  <a:schemeClr val="dk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  <a:sym typeface="Malgun Gothic"/>
              </a:rPr>
              <a:t>The results of the proposed framework using the multiple MHA blocks (PER %)</a:t>
            </a:r>
            <a:endParaRPr lang="ko-KR" altLang="ko-KR" sz="1400" b="1" dirty="0">
              <a:solidFill>
                <a:schemeClr val="dk1"/>
              </a:solidFill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79891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xfrm>
            <a:off x="6" y="0"/>
            <a:ext cx="77043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/>
          <a:p>
            <a:pPr lvl="0"/>
            <a:r>
              <a:rPr lang="en-US" altLang="ko-KR" b="1" dirty="0" smtClean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Appendix (3)</a:t>
            </a:r>
            <a:endParaRPr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650FFE2-681C-0840-6CEE-9A846C2BFA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2429545"/>
              </p:ext>
            </p:extLst>
          </p:nvPr>
        </p:nvGraphicFramePr>
        <p:xfrm>
          <a:off x="1316905" y="1609978"/>
          <a:ext cx="6641497" cy="269655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971175">
                  <a:extLst>
                    <a:ext uri="{9D8B030D-6E8A-4147-A177-3AD203B41FA5}">
                      <a16:colId xmlns:a16="http://schemas.microsoft.com/office/drawing/2014/main" val="2863120854"/>
                    </a:ext>
                  </a:extLst>
                </a:gridCol>
                <a:gridCol w="1556774">
                  <a:extLst>
                    <a:ext uri="{9D8B030D-6E8A-4147-A177-3AD203B41FA5}">
                      <a16:colId xmlns:a16="http://schemas.microsoft.com/office/drawing/2014/main" val="141771102"/>
                    </a:ext>
                  </a:extLst>
                </a:gridCol>
                <a:gridCol w="1556774">
                  <a:extLst>
                    <a:ext uri="{9D8B030D-6E8A-4147-A177-3AD203B41FA5}">
                      <a16:colId xmlns:a16="http://schemas.microsoft.com/office/drawing/2014/main" val="2583540661"/>
                    </a:ext>
                  </a:extLst>
                </a:gridCol>
                <a:gridCol w="1556774">
                  <a:extLst>
                    <a:ext uri="{9D8B030D-6E8A-4147-A177-3AD203B41FA5}">
                      <a16:colId xmlns:a16="http://schemas.microsoft.com/office/drawing/2014/main" val="448320690"/>
                    </a:ext>
                  </a:extLst>
                </a:gridCol>
              </a:tblGrid>
              <a:tr h="45894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Proficiency</a:t>
                      </a:r>
                    </a:p>
                    <a:p>
                      <a:pPr algn="ctr" latinLnBrk="1"/>
                      <a:r>
                        <a:rPr lang="en-US" altLang="ko-KR" sz="1400" b="1" dirty="0" smtClean="0"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Level</a:t>
                      </a:r>
                      <a:endParaRPr lang="ko-KR" altLang="en-US" sz="1400" b="1" dirty="0"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0" spc="0" baseline="0" dirty="0" smtClean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 Models (PER (%))</a:t>
                      </a:r>
                      <a:endParaRPr lang="en-US" altLang="ko-KR" sz="1400" kern="0" spc="0" baseline="-25000" dirty="0">
                        <a:solidFill>
                          <a:srgbClr val="000000"/>
                        </a:solidFill>
                        <a:effectLst/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kern="0" spc="0" baseline="-25000" dirty="0">
                        <a:solidFill>
                          <a:srgbClr val="000000"/>
                        </a:solidFill>
                        <a:effectLst/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0" spc="0" baseline="-25000" dirty="0" smtClean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Variance</a:t>
                      </a: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0" spc="0" baseline="-25000" dirty="0" smtClean="0">
                          <a:solidFill>
                            <a:srgbClr val="000000"/>
                          </a:solidFill>
                          <a:effectLst/>
                          <a:latin typeface="HUFS M" panose="02020503020101020101" pitchFamily="18" charset="-127"/>
                          <a:ea typeface="HUFS M" panose="02020503020101020101" pitchFamily="18" charset="-127"/>
                          <a:cs typeface="HUFS M" panose="02020503020101020101" pitchFamily="18" charset="-127"/>
                        </a:rPr>
                        <a:t>Difference</a:t>
                      </a:r>
                      <a:endParaRPr lang="en-US" altLang="ko-KR" sz="2000" kern="0" spc="0" baseline="-25000" dirty="0">
                        <a:solidFill>
                          <a:srgbClr val="000000"/>
                        </a:solidFill>
                        <a:effectLst/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9959842"/>
                  </a:ext>
                </a:extLst>
              </a:tr>
              <a:tr h="7040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+mj-ea"/>
                          <a:ea typeface="+mj-ea"/>
                        </a:rPr>
                        <a:t>baseline</a:t>
                      </a:r>
                      <a:endParaRPr lang="ko-KR" sz="140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+mj-ea"/>
                          <a:ea typeface="+mj-ea"/>
                        </a:rPr>
                        <a:t>Concatenation </a:t>
                      </a:r>
                      <a:r>
                        <a:rPr lang="en-US" sz="1000" dirty="0" smtClean="0">
                          <a:effectLst/>
                          <a:latin typeface="+mj-ea"/>
                          <a:ea typeface="+mj-ea"/>
                        </a:rPr>
                        <a:t>in </a:t>
                      </a:r>
                      <a:br>
                        <a:rPr lang="en-US" sz="1000" dirty="0" smtClean="0">
                          <a:effectLst/>
                          <a:latin typeface="+mj-ea"/>
                          <a:ea typeface="+mj-ea"/>
                        </a:rPr>
                      </a:br>
                      <a:r>
                        <a:rPr lang="en-US" sz="1000" dirty="0" smtClean="0">
                          <a:effectLst/>
                          <a:latin typeface="+mj-ea"/>
                          <a:ea typeface="+mj-ea"/>
                        </a:rPr>
                        <a:t>Multiple </a:t>
                      </a:r>
                      <a:r>
                        <a:rPr lang="en-US" sz="1000" dirty="0">
                          <a:effectLst/>
                          <a:latin typeface="+mj-ea"/>
                          <a:ea typeface="+mj-ea"/>
                        </a:rPr>
                        <a:t>adaptive MHA Blocks </a:t>
                      </a:r>
                      <a:br>
                        <a:rPr lang="en-US" sz="1000" dirty="0">
                          <a:effectLst/>
                          <a:latin typeface="+mj-ea"/>
                          <a:ea typeface="+mj-ea"/>
                        </a:rPr>
                      </a:br>
                      <a:r>
                        <a:rPr lang="en-US" sz="1000" dirty="0">
                          <a:effectLst/>
                          <a:latin typeface="+mj-ea"/>
                          <a:ea typeface="+mj-ea"/>
                        </a:rPr>
                        <a:t>+ FT</a:t>
                      </a:r>
                      <a:endParaRPr lang="ko-KR" sz="140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baseline="0" dirty="0">
                        <a:latin typeface="HUFS M" panose="02020503020101020101" pitchFamily="18" charset="-127"/>
                        <a:ea typeface="HUFS M" panose="02020503020101020101" pitchFamily="18" charset="-127"/>
                        <a:cs typeface="HUFS M" panose="02020503020101020101" pitchFamily="18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61344336"/>
                  </a:ext>
                </a:extLst>
              </a:tr>
              <a:tr h="420455"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n-ea"/>
                          <a:ea typeface="+mn-ea"/>
                        </a:rPr>
                        <a:t>Advanced</a:t>
                      </a:r>
                      <a:endParaRPr lang="ko-KR" sz="1400" b="1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9.41%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6.96%</a:t>
                      </a:r>
                    </a:p>
                  </a:txBody>
                  <a:tcPr marL="68580" marR="68580" marT="0" marB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0.0612</a:t>
                      </a: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07286236"/>
                  </a:ext>
                </a:extLst>
              </a:tr>
              <a:tr h="542001"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n-ea"/>
                          <a:ea typeface="+mn-ea"/>
                        </a:rPr>
                        <a:t>Intermediate</a:t>
                      </a:r>
                      <a:endParaRPr lang="ko-KR" sz="1400" b="1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11.19%</a:t>
                      </a:r>
                      <a:endParaRPr lang="ko-KR" sz="1400" b="1" dirty="0">
                        <a:solidFill>
                          <a:srgbClr val="000000"/>
                        </a:solidFill>
                        <a:effectLst/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11.67%</a:t>
                      </a:r>
                      <a:endParaRPr lang="ko-KR" sz="1400" dirty="0">
                        <a:solidFill>
                          <a:srgbClr val="000000"/>
                        </a:solidFill>
                        <a:effectLst/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marL="68580" marR="68580" marT="0" marB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-0.085</a:t>
                      </a:r>
                      <a:endParaRPr lang="ko-KR" sz="1400" dirty="0">
                        <a:solidFill>
                          <a:srgbClr val="000000"/>
                        </a:solidFill>
                        <a:effectLst/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2731494"/>
                  </a:ext>
                </a:extLst>
              </a:tr>
              <a:tr h="571092">
                <a:tc>
                  <a:txBody>
                    <a:bodyPr/>
                    <a:lstStyle/>
                    <a:p>
                      <a:pPr indent="10795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+mn-ea"/>
                          <a:ea typeface="+mn-ea"/>
                        </a:rPr>
                        <a:t>Novice</a:t>
                      </a:r>
                      <a:endParaRPr lang="ko-KR" sz="1400" b="1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13.92%</a:t>
                      </a:r>
                      <a:endParaRPr lang="ko-KR" sz="1400" dirty="0">
                        <a:solidFill>
                          <a:srgbClr val="000000"/>
                        </a:solidFill>
                        <a:effectLst/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13.87%</a:t>
                      </a:r>
                      <a:endParaRPr lang="ko-KR" sz="1400" b="1" dirty="0">
                        <a:solidFill>
                          <a:srgbClr val="000000"/>
                        </a:solidFill>
                        <a:effectLst/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marL="68580" marR="68580" marT="0" marB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indent="107950" algn="ctr">
                        <a:lnSpc>
                          <a:spcPct val="16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한국외대체 L" panose="02020503020101020101" pitchFamily="18" charset="-127"/>
                          <a:ea typeface="한국외대체 L" panose="02020503020101020101" pitchFamily="18" charset="-127"/>
                          <a:cs typeface="한국외대체 L" panose="02020503020101020101" pitchFamily="18" charset="-127"/>
                        </a:rPr>
                        <a:t>0.0618</a:t>
                      </a:r>
                      <a:endParaRPr lang="ko-KR" sz="1400" dirty="0">
                        <a:solidFill>
                          <a:srgbClr val="000000"/>
                        </a:solidFill>
                        <a:effectLst/>
                        <a:latin typeface="한국외대체 L" panose="02020503020101020101" pitchFamily="18" charset="-127"/>
                        <a:ea typeface="한국외대체 L" panose="02020503020101020101" pitchFamily="18" charset="-127"/>
                        <a:cs typeface="한국외대체 L" panose="02020503020101020101" pitchFamily="18" charset="-127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8712442"/>
                  </a:ext>
                </a:extLst>
              </a:tr>
            </a:tbl>
          </a:graphicData>
        </a:graphic>
      </p:graphicFrame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118944-1FB7-9194-B80D-2F3E085B72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17</a:t>
            </a:fld>
            <a:endParaRPr lang="ko-KR" altLang="en-US" dirty="0"/>
          </a:p>
        </p:txBody>
      </p:sp>
      <p:sp>
        <p:nvSpPr>
          <p:cNvPr id="8" name="Google Shape;85;p12">
            <a:extLst>
              <a:ext uri="{FF2B5EF4-FFF2-40B4-BE49-F238E27FC236}">
                <a16:creationId xmlns:a16="http://schemas.microsoft.com/office/drawing/2014/main" id="{F8FEDABD-F845-4AD3-EC17-C87D7DA89880}"/>
              </a:ext>
            </a:extLst>
          </p:cNvPr>
          <p:cNvSpPr txBox="1">
            <a:spLocks/>
          </p:cNvSpPr>
          <p:nvPr/>
        </p:nvSpPr>
        <p:spPr>
          <a:xfrm>
            <a:off x="1095581" y="4338401"/>
            <a:ext cx="7084142" cy="359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8099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5559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30192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2397" indent="0">
              <a:lnSpc>
                <a:spcPct val="110000"/>
              </a:lnSpc>
              <a:spcBef>
                <a:spcPts val="0"/>
              </a:spcBef>
              <a:buSzPct val="100000"/>
              <a:buNone/>
            </a:pPr>
            <a:r>
              <a:rPr lang="en-US" altLang="ko-KR" sz="1400" b="1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The variance and PER (%) of the model implementing multiple adaptive MHA </a:t>
            </a:r>
            <a:r>
              <a:rPr lang="en-US" altLang="ko-KR" sz="1400" b="1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blocks</a:t>
            </a:r>
            <a:endParaRPr lang="en-US" altLang="ko-KR" sz="1400" b="1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7236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2">
            <a:extLst>
              <a:ext uri="{FF2B5EF4-FFF2-40B4-BE49-F238E27FC236}">
                <a16:creationId xmlns:a16="http://schemas.microsoft.com/office/drawing/2014/main" id="{E00BC91B-9B7B-19F0-3AF1-9097110D5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</p:spPr>
        <p:txBody>
          <a:bodyPr/>
          <a:lstStyle/>
          <a:p>
            <a:r>
              <a:rPr lang="en-US" altLang="ko-KR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</a:rPr>
              <a:t>Publication List</a:t>
            </a:r>
            <a:endParaRPr kumimoji="1" lang="ko-Kore-KR" altLang="en-US" b="1" strike="sngStrike" dirty="0">
              <a:solidFill>
                <a:schemeClr val="tx1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17" name="텍스트 개체 틀 1">
            <a:extLst>
              <a:ext uri="{FF2B5EF4-FFF2-40B4-BE49-F238E27FC236}">
                <a16:creationId xmlns:a16="http://schemas.microsoft.com/office/drawing/2014/main" id="{1D0FFB0D-57D8-0217-9EF7-9F5FCEDBE83D}"/>
              </a:ext>
            </a:extLst>
          </p:cNvPr>
          <p:cNvSpPr txBox="1">
            <a:spLocks/>
          </p:cNvSpPr>
          <p:nvPr/>
        </p:nvSpPr>
        <p:spPr>
          <a:xfrm>
            <a:off x="245521" y="617290"/>
            <a:ext cx="8574629" cy="5500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2000" indent="-252000" algn="l" defTabSz="914400" rtl="0" eaLnBrk="1" latinLnBrk="1" hangingPunct="1">
              <a:spcBef>
                <a:spcPts val="400"/>
              </a:spcBef>
              <a:buFont typeface="Arial" pitchFamily="34" charset="0"/>
              <a:buChar char="•"/>
              <a:defRPr sz="2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1pPr>
            <a:lvl2pPr marL="538163" indent="-2730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2pPr>
            <a:lvl3pPr marL="717550" indent="-179388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3pPr>
            <a:lvl4pPr marL="896938" indent="-179388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tabLst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4pPr>
            <a:lvl5pPr marL="1076325" indent="-179388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한국외대체 L" panose="020205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297" indent="0">
              <a:buClrTx/>
              <a:buSzPct val="100000"/>
              <a:buNone/>
              <a:defRPr/>
            </a:pPr>
            <a:endParaRPr kumimoji="1" lang="en-US" altLang="ko-KR" sz="1800" strike="sngStrike" dirty="0">
              <a:solidFill>
                <a:prstClr val="black">
                  <a:lumMod val="85000"/>
                  <a:lumOff val="15000"/>
                </a:prstClr>
              </a:solidFill>
              <a:latin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571497" indent="-457200">
              <a:buClrTx/>
              <a:buSzPct val="100000"/>
              <a:buFont typeface="+mj-lt"/>
              <a:buAutoNum type="arabicPeriod"/>
              <a:defRPr/>
            </a:pP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박지은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박정식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. (2024).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한국인 </a:t>
            </a:r>
            <a:r>
              <a:rPr kumimoji="1" lang="ko-KR" altLang="en-US" sz="2000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아동 화자의 수준별 영어 음소 인식을 위한 </a:t>
            </a:r>
            <a:r>
              <a:rPr kumimoji="1" lang="en-US" altLang="ko-KR" sz="2000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Wav2Vec2 </a:t>
            </a:r>
            <a:r>
              <a:rPr kumimoji="1" lang="ko-KR" altLang="en-US" sz="2000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기반의 도메인 적응 기법</a:t>
            </a:r>
            <a:r>
              <a:rPr kumimoji="1" lang="en-US" altLang="ko-KR" sz="2000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한국음성학회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 </a:t>
            </a:r>
          </a:p>
          <a:p>
            <a:pPr marL="1037047" lvl="2" indent="-457200">
              <a:buClrTx/>
              <a:buSzPct val="100000"/>
              <a:defRPr/>
            </a:pPr>
            <a:r>
              <a:rPr kumimoji="1" lang="ko-KR" altLang="en-US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우수 </a:t>
            </a:r>
            <a:r>
              <a:rPr kumimoji="1" lang="ko-KR" altLang="en-US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논문 </a:t>
            </a:r>
            <a:r>
              <a:rPr kumimoji="1" lang="ko-KR" altLang="en-US" dirty="0" err="1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발표상</a:t>
            </a:r>
            <a:r>
              <a:rPr kumimoji="1" lang="ko-KR" altLang="en-US" dirty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 </a:t>
            </a:r>
            <a:r>
              <a:rPr kumimoji="1" lang="ko-KR" altLang="en-US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수상</a:t>
            </a:r>
            <a:endParaRPr kumimoji="1" lang="en-US" altLang="ko-KR" dirty="0" smtClean="0">
              <a:solidFill>
                <a:schemeClr val="tx1"/>
              </a:solidFill>
              <a:ea typeface="+mn-ea"/>
              <a:cs typeface="한국외대체 L" panose="02020503020101020101" pitchFamily="18" charset="-127"/>
            </a:endParaRPr>
          </a:p>
          <a:p>
            <a:pPr marL="571497" indent="-457200">
              <a:buClrTx/>
              <a:buSzPct val="100000"/>
              <a:buFont typeface="+mj-lt"/>
              <a:buAutoNum type="arabicPeriod"/>
              <a:defRPr/>
            </a:pPr>
            <a:endParaRPr kumimoji="1" lang="en-US" altLang="ko-KR" sz="2000" dirty="0">
              <a:solidFill>
                <a:schemeClr val="tx1"/>
              </a:solidFill>
              <a:ea typeface="+mn-ea"/>
              <a:cs typeface="한국외대체 L" panose="02020503020101020101" pitchFamily="18" charset="-127"/>
            </a:endParaRPr>
          </a:p>
          <a:p>
            <a:pPr marL="571497" indent="-457200">
              <a:buClrTx/>
              <a:buSzPct val="100000"/>
              <a:buFont typeface="+mj-lt"/>
              <a:buAutoNum type="arabicPeriod"/>
              <a:defRPr/>
            </a:pP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박지은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박정식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err="1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강병옥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. 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(2023).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자기 지도 학습 기반의 도메인 적응 기법을 이용한 한국 아동 화자의 영어 음소 인식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한국음성학회</a:t>
            </a:r>
            <a:endParaRPr kumimoji="1" lang="en-US" altLang="ko-KR" sz="2000" dirty="0" smtClean="0">
              <a:solidFill>
                <a:schemeClr val="tx1"/>
              </a:solidFill>
              <a:ea typeface="+mn-ea"/>
              <a:cs typeface="한국외대체 L" panose="02020503020101020101" pitchFamily="18" charset="-127"/>
            </a:endParaRPr>
          </a:p>
          <a:p>
            <a:pPr marL="571497" indent="-457200">
              <a:buClrTx/>
              <a:buSzPct val="100000"/>
              <a:buFont typeface="+mj-lt"/>
              <a:buAutoNum type="arabicPeriod"/>
              <a:defRPr/>
            </a:pPr>
            <a:endParaRPr kumimoji="1" lang="en-US" altLang="ko-KR" sz="2000" dirty="0">
              <a:solidFill>
                <a:schemeClr val="tx1"/>
              </a:solidFill>
              <a:ea typeface="+mn-ea"/>
              <a:cs typeface="한국외대체 L" panose="02020503020101020101" pitchFamily="18" charset="-127"/>
            </a:endParaRPr>
          </a:p>
          <a:p>
            <a:pPr marL="571497" indent="-457200">
              <a:buClrTx/>
              <a:buSzPct val="100000"/>
              <a:buFont typeface="+mj-lt"/>
              <a:buAutoNum type="arabicPeriod"/>
              <a:defRPr/>
            </a:pPr>
            <a:r>
              <a:rPr kumimoji="1" lang="ko-KR" altLang="en-US" sz="2000" dirty="0" err="1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경나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박지은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김규진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박정식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err="1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강병옥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. (2022). </a:t>
            </a:r>
            <a:r>
              <a:rPr kumimoji="1" lang="en-US" altLang="ko-KR" sz="2000" dirty="0" err="1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Hu</a:t>
            </a:r>
            <a:r>
              <a:rPr kumimoji="1" lang="en-US" altLang="ko-KR" sz="2000" dirty="0" err="1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BERT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기반 한국인 아동 발화 영어 음소 인식 연구</a:t>
            </a:r>
            <a:r>
              <a:rPr kumimoji="1" lang="en-US" altLang="ko-KR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, </a:t>
            </a:r>
            <a:r>
              <a:rPr kumimoji="1" lang="ko-KR" altLang="en-US" sz="2000" dirty="0" smtClean="0">
                <a:solidFill>
                  <a:schemeClr val="tx1"/>
                </a:solidFill>
                <a:ea typeface="+mn-ea"/>
                <a:cs typeface="한국외대체 L" panose="02020503020101020101" pitchFamily="18" charset="-127"/>
              </a:rPr>
              <a:t>한국음성학회</a:t>
            </a:r>
            <a:endParaRPr kumimoji="1" lang="en-US" altLang="ko-KR" dirty="0">
              <a:solidFill>
                <a:schemeClr val="tx1"/>
              </a:solidFill>
              <a:ea typeface="+mn-ea"/>
              <a:cs typeface="한국외대체 L" panose="02020503020101020101" pitchFamily="18" charset="-127"/>
            </a:endParaRPr>
          </a:p>
          <a:p>
            <a:pPr marL="1037036" lvl="2" indent="-457189">
              <a:buClrTx/>
              <a:buSzPct val="100000"/>
              <a:buFont typeface="+mj-lt"/>
              <a:buAutoNum type="arabicPeriod"/>
              <a:defRPr/>
            </a:pPr>
            <a:endParaRPr kumimoji="1" lang="en-US" altLang="ko-KR" dirty="0">
              <a:solidFill>
                <a:schemeClr val="tx1"/>
              </a:solidFill>
              <a:latin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857649" lvl="1" indent="-457189">
              <a:buClrTx/>
              <a:buSzPct val="100000"/>
              <a:buFont typeface="+mj-lt"/>
              <a:buAutoNum type="arabicPeriod"/>
              <a:defRPr/>
            </a:pPr>
            <a:endParaRPr kumimoji="1" lang="en-US" altLang="ko-KR" dirty="0">
              <a:solidFill>
                <a:schemeClr val="tx1"/>
              </a:solidFill>
              <a:latin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857649" lvl="1" indent="-457189">
              <a:buClrTx/>
              <a:buSzPct val="100000"/>
              <a:buFont typeface="+mj-lt"/>
              <a:buAutoNum type="arabicPeriod"/>
              <a:defRPr/>
            </a:pPr>
            <a:endParaRPr kumimoji="1" lang="en-US" altLang="ko-KR" dirty="0">
              <a:solidFill>
                <a:schemeClr val="tx1"/>
              </a:solidFill>
              <a:latin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C120C3-8718-A42D-684A-18DAE9806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04BCA1-CC29-4734-AC98-7DDE21266633}" type="slidenum">
              <a:rPr lang="ko-KR" altLang="en-US" smtClean="0"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8187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275729" y="828010"/>
            <a:ext cx="8496300" cy="532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51992" indent="-99596">
              <a:spcBef>
                <a:spcPts val="0"/>
              </a:spcBef>
              <a:buSzPts val="2400"/>
              <a:buNone/>
            </a:pPr>
            <a:endParaRPr sz="3000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251992" indent="-99596">
              <a:spcBef>
                <a:spcPts val="0"/>
              </a:spcBef>
              <a:buSzPts val="2400"/>
              <a:buNone/>
            </a:pPr>
            <a:r>
              <a:rPr lang="en-US" altLang="ko-KR" sz="30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1. Introduction</a:t>
            </a:r>
            <a:endParaRPr lang="en-US" altLang="ko-KR" sz="1200"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251992" indent="-99596">
              <a:spcBef>
                <a:spcPts val="0"/>
              </a:spcBef>
              <a:buSzPts val="2400"/>
              <a:buNone/>
            </a:pPr>
            <a:endParaRPr lang="en-US" altLang="ko-KR" sz="3000"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251992" indent="-99596">
              <a:spcBef>
                <a:spcPts val="0"/>
              </a:spcBef>
              <a:buSzPts val="2400"/>
              <a:buNone/>
            </a:pPr>
            <a:r>
              <a:rPr lang="en-US" altLang="ko-KR" sz="30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2. Conventional Studies</a:t>
            </a:r>
          </a:p>
          <a:p>
            <a:pPr marL="251992" indent="-99596">
              <a:spcBef>
                <a:spcPts val="0"/>
              </a:spcBef>
              <a:buSzPts val="2400"/>
              <a:buNone/>
            </a:pPr>
            <a:endParaRPr lang="en-US" sz="3000" b="1" dirty="0">
              <a:solidFill>
                <a:srgbClr val="FF0000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251992" indent="-99596">
              <a:spcBef>
                <a:spcPts val="0"/>
              </a:spcBef>
              <a:buSzPts val="2400"/>
              <a:buNone/>
            </a:pPr>
            <a:r>
              <a:rPr lang="en-US" sz="3000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3. Methodology</a:t>
            </a:r>
          </a:p>
          <a:p>
            <a:pPr marL="251992" indent="-99596">
              <a:spcBef>
                <a:spcPts val="0"/>
              </a:spcBef>
              <a:buSzPts val="2400"/>
              <a:buNone/>
            </a:pPr>
            <a:endParaRPr lang="en-US" altLang="ko-KR" sz="3000" b="1" dirty="0">
              <a:solidFill>
                <a:schemeClr val="tx1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251992" indent="-99596">
              <a:spcBef>
                <a:spcPts val="0"/>
              </a:spcBef>
              <a:buSzPts val="2400"/>
              <a:buNone/>
            </a:pPr>
            <a:r>
              <a:rPr lang="en-US" altLang="ko-KR" sz="3000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4. Experimental Setups</a:t>
            </a:r>
          </a:p>
          <a:p>
            <a:pPr marL="251992" indent="-99596">
              <a:spcBef>
                <a:spcPts val="0"/>
              </a:spcBef>
              <a:buSzPts val="2400"/>
              <a:buNone/>
            </a:pPr>
            <a:endParaRPr lang="en-US" sz="3000" b="1" dirty="0">
              <a:solidFill>
                <a:schemeClr val="tx1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251992" indent="-99596">
              <a:spcBef>
                <a:spcPts val="0"/>
              </a:spcBef>
              <a:buSzPts val="2400"/>
              <a:buNone/>
            </a:pPr>
            <a:r>
              <a:rPr lang="en-US" altLang="ko-KR" sz="3000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5</a:t>
            </a:r>
            <a:r>
              <a:rPr lang="en-US" sz="3000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. </a:t>
            </a:r>
            <a:r>
              <a:rPr lang="en-US" altLang="ko-KR" sz="3000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Results and Discussion</a:t>
            </a:r>
          </a:p>
          <a:p>
            <a:pPr marL="251992" indent="-99596">
              <a:spcBef>
                <a:spcPts val="0"/>
              </a:spcBef>
              <a:buSzPts val="2400"/>
              <a:buNone/>
            </a:pPr>
            <a:endParaRPr lang="en-US" sz="3000"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152396" indent="0">
              <a:lnSpc>
                <a:spcPct val="120000"/>
              </a:lnSpc>
              <a:spcBef>
                <a:spcPts val="0"/>
              </a:spcBef>
              <a:buSzPts val="2400"/>
              <a:buNone/>
            </a:pPr>
            <a:r>
              <a:rPr lang="en-US" altLang="ko-KR" sz="3000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</a:rPr>
              <a:t>6. Conclusion</a:t>
            </a:r>
            <a:endParaRPr lang="en-US" sz="3000" b="1" dirty="0">
              <a:solidFill>
                <a:schemeClr val="tx1"/>
              </a:solidFill>
              <a:latin typeface="한국외대체 M" panose="02020503020101020101" pitchFamily="18" charset="-127"/>
              <a:ea typeface="한국외대체 M" panose="02020503020101020101" pitchFamily="18" charset="-127"/>
            </a:endParaRPr>
          </a:p>
        </p:txBody>
      </p:sp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/>
          <a:p>
            <a:r>
              <a:rPr lang="en-US" altLang="ko-KR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Index</a:t>
            </a:r>
            <a:endParaRPr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7B079D2-506C-CAE5-CC97-D98C8C24A3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39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body" idx="1"/>
          </p:nvPr>
        </p:nvSpPr>
        <p:spPr>
          <a:xfrm>
            <a:off x="323857" y="913786"/>
            <a:ext cx="8496293" cy="5659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indent="-457200">
              <a:lnSpc>
                <a:spcPct val="115000"/>
              </a:lnSpc>
              <a:buClr>
                <a:schemeClr val="dk1"/>
              </a:buClr>
              <a:buSzPct val="100000"/>
              <a:buFont typeface="+mj-lt"/>
              <a:buAutoNum type="arabicPeriod"/>
            </a:pPr>
            <a:r>
              <a:rPr lang="en-US" altLang="ko-KR" sz="22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Research Subject</a:t>
            </a:r>
          </a:p>
          <a:p>
            <a:pPr marL="800088" lvl="1" indent="-342900">
              <a:lnSpc>
                <a:spcPct val="115000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ko-KR" sz="18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English phoneme recognition of Korean children</a:t>
            </a:r>
          </a:p>
          <a:p>
            <a:pPr marL="800088" lvl="1" indent="-342900">
              <a:lnSpc>
                <a:spcPct val="115000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ko-KR" sz="18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Utilizing domain adaptation based on Self-Supervised Learning (SSL)</a:t>
            </a:r>
          </a:p>
          <a:p>
            <a:pPr marL="0" indent="0">
              <a:lnSpc>
                <a:spcPct val="115000"/>
              </a:lnSpc>
              <a:buClr>
                <a:schemeClr val="dk1"/>
              </a:buClr>
              <a:buSzPct val="100000"/>
              <a:buNone/>
            </a:pPr>
            <a:endParaRPr lang="en-US" altLang="ko-KR" sz="2200" dirty="0">
              <a:solidFill>
                <a:schemeClr val="dk1"/>
              </a:solidFill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457200" indent="-457200">
              <a:lnSpc>
                <a:spcPct val="115000"/>
              </a:lnSpc>
              <a:buClr>
                <a:schemeClr val="dk1"/>
              </a:buClr>
              <a:buSzPct val="100000"/>
              <a:buFont typeface="+mj-lt"/>
              <a:buAutoNum type="arabicPeriod" startAt="2"/>
            </a:pPr>
            <a:r>
              <a:rPr lang="en-US" altLang="ko-KR" sz="2200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Motivation of Research</a:t>
            </a:r>
          </a:p>
          <a:p>
            <a:pPr marL="800088" lvl="1" indent="-342900">
              <a:lnSpc>
                <a:spcPct val="115000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Importance</a:t>
            </a:r>
            <a:r>
              <a:rPr lang="ko-KR" altLang="en-US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in</a:t>
            </a:r>
            <a:r>
              <a:rPr lang="ko-KR" altLang="en-US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the field of</a:t>
            </a:r>
            <a:r>
              <a:rPr lang="ko-KR" altLang="en-US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education</a:t>
            </a:r>
            <a:r>
              <a:rPr lang="ko-KR" altLang="en-US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for</a:t>
            </a:r>
            <a:r>
              <a:rPr lang="ko-KR" altLang="en-US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pronunciation</a:t>
            </a:r>
            <a:r>
              <a:rPr lang="ko-KR" altLang="en-US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correcting</a:t>
            </a:r>
            <a:r>
              <a:rPr lang="ko-KR" altLang="en-US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system</a:t>
            </a:r>
          </a:p>
          <a:p>
            <a:pPr marL="800088" lvl="1" indent="-342900">
              <a:lnSpc>
                <a:spcPct val="115000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Scarcity of non-native children labeled data</a:t>
            </a:r>
          </a:p>
          <a:p>
            <a:pPr marL="800088" lvl="1" indent="-342900">
              <a:lnSpc>
                <a:spcPct val="115000"/>
              </a:lnSpc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ko-KR" sz="1800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Insufficient research in non-native children phoneme recognition</a:t>
            </a:r>
          </a:p>
          <a:p>
            <a:pPr marL="342900" indent="-342900">
              <a:lnSpc>
                <a:spcPct val="115000"/>
              </a:lnSpc>
              <a:buClr>
                <a:schemeClr val="dk1"/>
              </a:buClr>
              <a:buSzPct val="100000"/>
              <a:buFont typeface="한국외대체 M" panose="02020503020101020101" pitchFamily="18" charset="-127"/>
              <a:buChar char="-"/>
            </a:pPr>
            <a:endParaRPr lang="en-US" altLang="ko-KR" sz="2200" dirty="0">
              <a:solidFill>
                <a:schemeClr val="dk1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  <a:p>
            <a:pPr marL="457200" indent="-457200">
              <a:lnSpc>
                <a:spcPct val="115000"/>
              </a:lnSpc>
              <a:buSzPct val="100000"/>
              <a:buFont typeface="+mj-lt"/>
              <a:buAutoNum type="arabicPeriod" startAt="3"/>
            </a:pPr>
            <a:r>
              <a:rPr lang="en-US" altLang="ko-KR" sz="2200" dirty="0">
                <a:solidFill>
                  <a:schemeClr val="dk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Goal of </a:t>
            </a:r>
            <a:r>
              <a:rPr lang="en-US" altLang="ko-KR" sz="2200" dirty="0" smtClean="0">
                <a:solidFill>
                  <a:schemeClr val="dk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the study</a:t>
            </a:r>
          </a:p>
          <a:p>
            <a:pPr marL="800088" lvl="1" indent="-342900">
              <a:lnSpc>
                <a:spcPct val="115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800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The present study aims to construct an advanced phoneme recognition model for Korean children speaking English words by applying domain adaptation in SSL.</a:t>
            </a:r>
            <a:endParaRPr sz="18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p:sp>
        <p:nvSpPr>
          <p:cNvPr id="85" name="Google Shape;85;p12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4000" tIns="198000" rIns="36000" bIns="45700" anchor="t" anchorCtr="0">
            <a:noAutofit/>
          </a:bodyPr>
          <a:lstStyle/>
          <a:p>
            <a:r>
              <a:rPr lang="en-US" altLang="ko-KR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Introduction</a:t>
            </a:r>
            <a:endParaRPr b="1" dirty="0">
              <a:solidFill>
                <a:srgbClr val="FF0000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071D687-C152-C38C-1C86-8453454629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195043" y="435088"/>
            <a:ext cx="8927185" cy="290364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indent="0">
              <a:buNone/>
            </a:pPr>
            <a:endParaRPr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571497" indent="-457200">
              <a:buSzPct val="100000"/>
              <a:buFont typeface="+mj-lt"/>
              <a:buAutoNum type="arabicPeriod"/>
            </a:pPr>
            <a:r>
              <a:rPr lang="en-US" altLang="ko-KR" sz="22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Self-supervised Learning (SSL) </a:t>
            </a:r>
          </a:p>
          <a:p>
            <a:pPr lvl="1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7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A paradigm training </a:t>
            </a: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a representation on a large scale of unlabeled data</a:t>
            </a:r>
            <a:r>
              <a:rPr lang="en-US" altLang="ko-KR" sz="17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, then fine-tuning on </a:t>
            </a: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a small amount of annotated data</a:t>
            </a:r>
          </a:p>
          <a:p>
            <a:pPr lvl="1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700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In </a:t>
            </a:r>
            <a:r>
              <a:rPr lang="en-US" altLang="ko-KR" sz="17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the speech field, widely using the Wav2Vec2 pre-trained model </a:t>
            </a:r>
            <a:r>
              <a:rPr lang="en-US" altLang="ko-KR" sz="1700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[1]</a:t>
            </a:r>
            <a:endParaRPr lang="en-US" altLang="ko-KR" sz="1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2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altLang="ko-KR" sz="17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In this work, </a:t>
            </a: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using Wav2Vec2 </a:t>
            </a:r>
            <a:r>
              <a:rPr lang="en-US" altLang="ko-KR" sz="1700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to overcome the small amount of available labeled data </a:t>
            </a:r>
            <a:endParaRPr lang="en-US" altLang="ko-KR" sz="1700" dirty="0" smtClean="0">
              <a:latin typeface="HUFS M" panose="02020503020101020101" pitchFamily="18" charset="-127"/>
              <a:ea typeface="HUFS M" panose="02020503020101020101" pitchFamily="18" charset="-127"/>
              <a:cs typeface="HUFS M" panose="02020503020101020101" pitchFamily="18" charset="-127"/>
            </a:endParaRPr>
          </a:p>
          <a:p>
            <a:pPr lvl="2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altLang="ko-KR" sz="1700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Native English adult speech used for pre-training data, Korean children speech used for fine-tuning data </a:t>
            </a:r>
            <a:endParaRPr lang="en-US" altLang="ko-KR" sz="1700" dirty="0" smtClean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2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endParaRPr lang="en-US" altLang="ko-KR" sz="1700" b="1" dirty="0">
              <a:latin typeface="HUFS M" panose="02020503020101020101" pitchFamily="18" charset="-127"/>
              <a:ea typeface="HUFS M" panose="02020503020101020101" pitchFamily="18" charset="-127"/>
              <a:cs typeface="HUFS M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en-US" altLang="ko-KR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p:sp>
        <p:nvSpPr>
          <p:cNvPr id="86" name="Google Shape;86;p12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</p:spPr>
        <p:txBody>
          <a:bodyPr spcFirstLastPara="1" wrap="square" lIns="324000" tIns="198000" rIns="36000" bIns="45700" anchor="t" anchorCtr="0">
            <a:noAutofit/>
          </a:bodyPr>
          <a:lstStyle/>
          <a:p>
            <a:pPr lvl="0"/>
            <a:r>
              <a:rPr lang="en-US" altLang="ko-KR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Conventional Studies</a:t>
            </a:r>
            <a:endParaRPr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013F78-5EB6-A396-AD62-4D8C1FC026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4</a:t>
            </a:fld>
            <a:endParaRPr lang="ko-KR" alt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B7B3784-3A40-ED0A-DEED-183B89CE979C}"/>
              </a:ext>
            </a:extLst>
          </p:cNvPr>
          <p:cNvGrpSpPr/>
          <p:nvPr/>
        </p:nvGrpSpPr>
        <p:grpSpPr>
          <a:xfrm>
            <a:off x="1319591" y="3569027"/>
            <a:ext cx="6928345" cy="2774110"/>
            <a:chOff x="1333540" y="3429000"/>
            <a:chExt cx="6928345" cy="2774110"/>
          </a:xfrm>
        </p:grpSpPr>
        <p:pic>
          <p:nvPicPr>
            <p:cNvPr id="18" name="Picture 1" descr="A diagram of a speech unit&#10;&#10;Description automatically generated">
              <a:extLst>
                <a:ext uri="{FF2B5EF4-FFF2-40B4-BE49-F238E27FC236}">
                  <a16:creationId xmlns:a16="http://schemas.microsoft.com/office/drawing/2014/main" id="{186CE6B6-B918-849C-1F85-B15978CE1BE8}"/>
                </a:ext>
              </a:extLst>
            </p:cNvPr>
            <p:cNvPicPr/>
            <p:nvPr/>
          </p:nvPicPr>
          <p:blipFill rotWithShape="1">
            <a:blip r:embed="rId3"/>
            <a:srcRect l="20301" r="18278" b="19752"/>
            <a:stretch/>
          </p:blipFill>
          <p:spPr bwMode="auto">
            <a:xfrm>
              <a:off x="1333540" y="3429000"/>
              <a:ext cx="4794745" cy="2510734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9" name="직사각형 1">
              <a:extLst>
                <a:ext uri="{FF2B5EF4-FFF2-40B4-BE49-F238E27FC236}">
                  <a16:creationId xmlns:a16="http://schemas.microsoft.com/office/drawing/2014/main" id="{2C2D0991-36FD-7C8E-DCA2-DBE98C77BB4F}"/>
                </a:ext>
              </a:extLst>
            </p:cNvPr>
            <p:cNvSpPr/>
            <p:nvPr/>
          </p:nvSpPr>
          <p:spPr>
            <a:xfrm>
              <a:off x="6275672" y="5455845"/>
              <a:ext cx="1986213" cy="28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00" b="1" dirty="0">
                  <a:solidFill>
                    <a:schemeClr val="tx1"/>
                  </a:solidFill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rPr>
                <a:t>Input</a:t>
              </a:r>
              <a:endParaRPr lang="ko-KR" altLang="en-US" sz="1300" b="1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endParaRPr>
            </a:p>
          </p:txBody>
        </p:sp>
        <p:sp>
          <p:nvSpPr>
            <p:cNvPr id="20" name="직사각형 6">
              <a:extLst>
                <a:ext uri="{FF2B5EF4-FFF2-40B4-BE49-F238E27FC236}">
                  <a16:creationId xmlns:a16="http://schemas.microsoft.com/office/drawing/2014/main" id="{1C4604A1-638A-C219-0FDE-80CDD4FADB48}"/>
                </a:ext>
              </a:extLst>
            </p:cNvPr>
            <p:cNvSpPr/>
            <p:nvPr/>
          </p:nvSpPr>
          <p:spPr>
            <a:xfrm>
              <a:off x="6275672" y="4850836"/>
              <a:ext cx="1986213" cy="45010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00" b="1" dirty="0">
                  <a:solidFill>
                    <a:schemeClr val="tx1"/>
                  </a:solidFill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rPr>
                <a:t>Feature Encoder</a:t>
              </a:r>
              <a:endParaRPr lang="ko-KR" altLang="en-US" sz="1300" b="1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endParaRPr>
            </a:p>
          </p:txBody>
        </p:sp>
        <p:sp>
          <p:nvSpPr>
            <p:cNvPr id="21" name="직사각형 7">
              <a:extLst>
                <a:ext uri="{FF2B5EF4-FFF2-40B4-BE49-F238E27FC236}">
                  <a16:creationId xmlns:a16="http://schemas.microsoft.com/office/drawing/2014/main" id="{6D021BD6-1053-6CFB-A62E-32593244AEEA}"/>
                </a:ext>
              </a:extLst>
            </p:cNvPr>
            <p:cNvSpPr/>
            <p:nvPr/>
          </p:nvSpPr>
          <p:spPr>
            <a:xfrm>
              <a:off x="6275672" y="4110140"/>
              <a:ext cx="943276" cy="45010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>
                  <a:solidFill>
                    <a:schemeClr val="tx1"/>
                  </a:solidFill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rPr>
                <a:t>Context</a:t>
              </a:r>
              <a:br>
                <a:rPr lang="en-US" altLang="ko-KR" sz="1100" b="1" dirty="0">
                  <a:solidFill>
                    <a:schemeClr val="tx1"/>
                  </a:solidFill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rPr>
              </a:br>
              <a:r>
                <a:rPr lang="en-US" altLang="ko-KR" sz="1100" b="1" dirty="0">
                  <a:solidFill>
                    <a:schemeClr val="tx1"/>
                  </a:solidFill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rPr>
                <a:t>Module</a:t>
              </a:r>
              <a:endParaRPr lang="ko-KR" altLang="en-US" sz="1100" b="1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endParaRPr>
            </a:p>
          </p:txBody>
        </p:sp>
        <p:sp>
          <p:nvSpPr>
            <p:cNvPr id="22" name="직사각형 9">
              <a:extLst>
                <a:ext uri="{FF2B5EF4-FFF2-40B4-BE49-F238E27FC236}">
                  <a16:creationId xmlns:a16="http://schemas.microsoft.com/office/drawing/2014/main" id="{74C56B49-7711-C8D2-A07D-211BF55ADD44}"/>
                </a:ext>
              </a:extLst>
            </p:cNvPr>
            <p:cNvSpPr/>
            <p:nvPr/>
          </p:nvSpPr>
          <p:spPr>
            <a:xfrm>
              <a:off x="7218947" y="4110140"/>
              <a:ext cx="1042937" cy="45010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>
                  <a:solidFill>
                    <a:schemeClr val="tx1"/>
                  </a:solidFill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rPr>
                <a:t>Quantization</a:t>
              </a:r>
              <a:br>
                <a:rPr lang="en-US" altLang="ko-KR" sz="1100" b="1" dirty="0">
                  <a:solidFill>
                    <a:schemeClr val="tx1"/>
                  </a:solidFill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rPr>
              </a:br>
              <a:r>
                <a:rPr lang="en-US" altLang="ko-KR" sz="1100" b="1" dirty="0">
                  <a:solidFill>
                    <a:schemeClr val="tx1"/>
                  </a:solidFill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rPr>
                <a:t>Module</a:t>
              </a:r>
              <a:endParaRPr lang="ko-KR" altLang="en-US" sz="1100" b="1" dirty="0">
                <a:solidFill>
                  <a:schemeClr val="tx1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97D160B-8225-A0CF-5D5E-D831D47A23C0}"/>
                </a:ext>
              </a:extLst>
            </p:cNvPr>
            <p:cNvSpPr txBox="1"/>
            <p:nvPr/>
          </p:nvSpPr>
          <p:spPr>
            <a:xfrm>
              <a:off x="2923436" y="5910722"/>
              <a:ext cx="3748553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300" dirty="0">
                  <a:latin typeface="한국외대체 M" panose="02020503020101020101" pitchFamily="18" charset="-127"/>
                  <a:ea typeface="한국외대체 M" panose="02020503020101020101" pitchFamily="18" charset="-127"/>
                  <a:cs typeface="한국외대체 M" panose="02020503020101020101" pitchFamily="18" charset="-127"/>
                </a:rPr>
                <a:t>Figure 1. The overall structure of Wav2Vec2 </a:t>
              </a:r>
              <a:r>
                <a:rPr lang="en-US" altLang="ko-KR" sz="1300" dirty="0" smtClean="0">
                  <a:latin typeface="한국외대체 M" panose="02020503020101020101" pitchFamily="18" charset="-127"/>
                  <a:ea typeface="한국외대체 M" panose="02020503020101020101" pitchFamily="18" charset="-127"/>
                  <a:cs typeface="한국외대체 M" panose="02020503020101020101" pitchFamily="18" charset="-127"/>
                </a:rPr>
                <a:t>[1]</a:t>
              </a:r>
              <a:endParaRPr lang="ko-KR" altLang="en-US" sz="13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573431"/>
            <a:ext cx="8552047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700" dirty="0" err="1">
                <a:solidFill>
                  <a:srgbClr val="222222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Baevski</a:t>
            </a:r>
            <a:r>
              <a:rPr lang="en-US" altLang="ko-KR" sz="700" dirty="0">
                <a:solidFill>
                  <a:srgbClr val="222222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, A., Zhou, Y., Mohamed, A., &amp; </a:t>
            </a:r>
            <a:r>
              <a:rPr lang="en-US" altLang="ko-KR" sz="700" dirty="0" err="1">
                <a:solidFill>
                  <a:srgbClr val="222222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Auli</a:t>
            </a:r>
            <a:r>
              <a:rPr lang="en-US" altLang="ko-KR" sz="700" dirty="0">
                <a:solidFill>
                  <a:srgbClr val="222222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, M. (2020). wav2vec 2.0: A framework for self-supervised learning of speech representations. </a:t>
            </a:r>
            <a:r>
              <a:rPr lang="en-US" altLang="ko-KR" sz="700" i="1" dirty="0" smtClean="0">
                <a:solidFill>
                  <a:srgbClr val="222222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Advances in neural information processing systems</a:t>
            </a:r>
            <a:r>
              <a:rPr lang="en-US" altLang="ko-KR" sz="700" dirty="0" smtClean="0">
                <a:solidFill>
                  <a:srgbClr val="222222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, </a:t>
            </a:r>
            <a:r>
              <a:rPr lang="en-US" altLang="ko-KR" sz="700" i="1" dirty="0" smtClean="0">
                <a:solidFill>
                  <a:srgbClr val="222222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33</a:t>
            </a:r>
            <a:r>
              <a:rPr lang="en-US" altLang="ko-KR" sz="700" dirty="0" smtClean="0">
                <a:solidFill>
                  <a:srgbClr val="222222"/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, 12449-12460.</a:t>
            </a:r>
            <a:endParaRPr lang="ko-KR" altLang="en-US" sz="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137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179165" y="467745"/>
            <a:ext cx="8640986" cy="59856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indent="0">
              <a:buNone/>
            </a:pPr>
            <a:endParaRPr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571497" indent="-457200">
              <a:buSzPct val="100000"/>
              <a:buFont typeface="+mj-lt"/>
              <a:buAutoNum type="arabicPeriod" startAt="2"/>
            </a:pPr>
            <a:r>
              <a:rPr lang="en-US" altLang="ko-KR" sz="22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Domain adaptation</a:t>
            </a:r>
          </a:p>
          <a:p>
            <a:pPr lvl="1">
              <a:lnSpc>
                <a:spcPct val="16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Transferring knowledge </a:t>
            </a:r>
            <a:r>
              <a:rPr 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source → target where</a:t>
            </a:r>
            <a:r>
              <a:rPr lang="en-US" sz="1600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the data distributions differ</a:t>
            </a:r>
          </a:p>
          <a:p>
            <a:pPr lvl="1">
              <a:lnSpc>
                <a:spcPct val="11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e.g., Adapter-based, Feature augmentation, Adversarial training, etc.</a:t>
            </a:r>
          </a:p>
          <a:p>
            <a:pPr lvl="1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Domain shift problem in SSL</a:t>
            </a:r>
          </a:p>
          <a:p>
            <a:pPr lvl="2">
              <a:buSzPct val="100000"/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Significant different distribution </a:t>
            </a:r>
            <a:r>
              <a:rPr lang="en-US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between the domain of </a:t>
            </a:r>
            <a:r>
              <a:rPr 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pre-training data</a:t>
            </a:r>
            <a:r>
              <a:rPr lang="en-US" sz="1600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(source domain) and </a:t>
            </a:r>
            <a:r>
              <a:rPr 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fine-tuning data </a:t>
            </a:r>
            <a:r>
              <a:rPr lang="en-US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(target domain)</a:t>
            </a:r>
          </a:p>
          <a:p>
            <a:pPr lvl="2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P</a:t>
            </a:r>
            <a:r>
              <a:rPr lang="en-US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erformance degradation on target domain</a:t>
            </a:r>
          </a:p>
          <a:p>
            <a:pPr lvl="2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C</a:t>
            </a:r>
            <a:r>
              <a:rPr 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annot generalize data distribution across different domains</a:t>
            </a:r>
          </a:p>
          <a:p>
            <a:pPr lvl="1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Addressing the domain shift problem in SSL</a:t>
            </a:r>
          </a:p>
          <a:p>
            <a:pPr lvl="2">
              <a:buSzPct val="100000"/>
              <a:buFont typeface="Courier New" panose="02070309020205020404" pitchFamily="49" charset="0"/>
              <a:buChar char="o"/>
            </a:pP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For non-native Automatic Speech Recognition (ASR)</a:t>
            </a:r>
            <a:r>
              <a:rPr lang="ko-KR" altLang="en-US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 </a:t>
            </a: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in SSL </a:t>
            </a:r>
            <a:r>
              <a:rPr lang="en-US" altLang="ko-KR" sz="1600" dirty="0" smtClean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[2]</a:t>
            </a:r>
            <a:endParaRPr lang="en-US" altLang="ko-KR" sz="1600" dirty="0"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  <a:p>
            <a:pPr lvl="2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Residual Adapters (RAs) into the end of every encoder block </a:t>
            </a:r>
          </a:p>
          <a:p>
            <a:pPr lvl="2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Learning domain-related information, leading to better adapt to the target domain</a:t>
            </a:r>
            <a:endParaRPr lang="en-US" altLang="ko-KR" sz="1600" dirty="0"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  <a:p>
            <a:pPr lvl="1">
              <a:lnSpc>
                <a:spcPct val="16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Expected effect</a:t>
            </a:r>
          </a:p>
          <a:p>
            <a:pPr lvl="2">
              <a:lnSpc>
                <a:spcPct val="120000"/>
              </a:lnSpc>
              <a:buSzPct val="100000"/>
              <a:buFont typeface="Courier New" panose="02070309020205020404" pitchFamily="49" charset="0"/>
              <a:buChar char="o"/>
            </a:pPr>
            <a:r>
              <a:rPr lang="en-US" altLang="ko-KR" sz="16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The generalized distribution of speech representation between the native English adult domain and the Korean children domain</a:t>
            </a:r>
            <a:endParaRPr lang="en-US" sz="16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p:sp>
        <p:nvSpPr>
          <p:cNvPr id="86" name="Google Shape;86;p12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</p:spPr>
        <p:txBody>
          <a:bodyPr spcFirstLastPara="1" wrap="square" lIns="324000" tIns="198000" rIns="36000" bIns="45700" anchor="t" anchorCtr="0">
            <a:noAutofit/>
          </a:bodyPr>
          <a:lstStyle/>
          <a:p>
            <a:pPr lvl="0"/>
            <a:r>
              <a:rPr lang="en-US" altLang="ko-KR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Conventional Studies</a:t>
            </a:r>
            <a:endParaRPr b="1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013F78-5EB6-A396-AD62-4D8C1FC026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5</a:t>
            </a:fld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B52EF9-7373-DFD2-4940-5DC67590AA1D}"/>
              </a:ext>
            </a:extLst>
          </p:cNvPr>
          <p:cNvSpPr txBox="1"/>
          <p:nvPr/>
        </p:nvSpPr>
        <p:spPr>
          <a:xfrm>
            <a:off x="0" y="6584017"/>
            <a:ext cx="9198428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 dirty="0" smtClean="0">
                <a:solidFill>
                  <a:srgbClr val="222222"/>
                </a:solidFill>
                <a:effectLst/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[2] </a:t>
            </a:r>
            <a:r>
              <a:rPr lang="en-US" sz="700" b="0" i="0" dirty="0">
                <a:solidFill>
                  <a:srgbClr val="222222"/>
                </a:solidFill>
                <a:effectLst/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Fan, R., &amp; </a:t>
            </a:r>
            <a:r>
              <a:rPr lang="en-US" sz="700" b="0" i="0" dirty="0" err="1">
                <a:solidFill>
                  <a:srgbClr val="222222"/>
                </a:solidFill>
                <a:effectLst/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Alwan</a:t>
            </a:r>
            <a:r>
              <a:rPr lang="en-US" sz="700" b="0" i="0" dirty="0">
                <a:solidFill>
                  <a:srgbClr val="222222"/>
                </a:solidFill>
                <a:effectLst/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, A. (2022). DRAFT: A novel framework to reduce domain shifting in self-supervised learning and its application to children's ASR.</a:t>
            </a:r>
            <a:endParaRPr lang="en-KR" sz="700" dirty="0"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8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A1FDC9-FE48-88DB-4DEA-B24F3B958E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6</a:t>
            </a:fld>
            <a:endParaRPr lang="ko-KR" altLang="en-US"/>
          </a:p>
        </p:txBody>
      </p:sp>
      <p:sp>
        <p:nvSpPr>
          <p:cNvPr id="18" name="Google Shape;85;p12">
            <a:extLst>
              <a:ext uri="{FF2B5EF4-FFF2-40B4-BE49-F238E27FC236}">
                <a16:creationId xmlns:a16="http://schemas.microsoft.com/office/drawing/2014/main" id="{8BD2DAF5-AB9E-7475-F7C7-6A569AEF83A1}"/>
              </a:ext>
            </a:extLst>
          </p:cNvPr>
          <p:cNvSpPr txBox="1">
            <a:spLocks/>
          </p:cNvSpPr>
          <p:nvPr/>
        </p:nvSpPr>
        <p:spPr>
          <a:xfrm>
            <a:off x="192977" y="577985"/>
            <a:ext cx="8627173" cy="585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4289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–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»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endParaRPr lang="en-US" sz="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1">
              <a:buSzPct val="100000"/>
              <a:buFont typeface="한국외대체 L" panose="02020503020101020101" pitchFamily="18" charset="-127"/>
              <a:buChar char="-"/>
            </a:pPr>
            <a:endParaRPr lang="en-US" altLang="ko-KR" sz="100" baseline="300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en-US" altLang="ko-KR" sz="100" b="1" baseline="300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457198" indent="-342900">
              <a:buSzPct val="100000"/>
              <a:buFont typeface="+mj-lt"/>
              <a:buAutoNum type="arabicPeriod"/>
            </a:pPr>
            <a:r>
              <a:rPr lang="en-US" altLang="ko-KR" sz="22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Preliminaries</a:t>
            </a:r>
          </a:p>
          <a:p>
            <a:pPr marL="914386" lvl="1" indent="-342900">
              <a:lnSpc>
                <a:spcPct val="150000"/>
              </a:lnSpc>
              <a:buSzPct val="100000"/>
              <a:buFont typeface="+mj-lt"/>
              <a:buAutoNum type="alphaLcPeriod"/>
            </a:pPr>
            <a:r>
              <a:rPr lang="en-US" altLang="ko-KR" sz="17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Employing a speaker adaptation framework proposed for dysarthric ASR </a:t>
            </a:r>
            <a:r>
              <a:rPr lang="en-US" altLang="ko-KR" sz="1700" dirty="0" smtClean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[3]</a:t>
            </a:r>
            <a:endParaRPr lang="en-US" altLang="ko-KR" sz="1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571486" lvl="1" indent="0">
              <a:buSzPct val="100000"/>
              <a:buNone/>
            </a:pPr>
            <a:endParaRPr lang="en-US" altLang="ko-KR" sz="1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914386" lvl="1" indent="-342900">
              <a:buSzPct val="100000"/>
              <a:buFont typeface="+mj-lt"/>
              <a:buAutoNum type="alphaLcPeriod" startAt="2"/>
            </a:pP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Similarity in characteristics of speech </a:t>
            </a:r>
            <a:r>
              <a:rPr lang="en-US" altLang="ko-KR" sz="17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between dysarthric domain and non-native child domain</a:t>
            </a: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Limited number of speech data</a:t>
            </a: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Domain</a:t>
            </a:r>
            <a:r>
              <a:rPr lang="ko-KR" alt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mismatch</a:t>
            </a:r>
            <a:r>
              <a:rPr lang="ko-KR" alt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between</a:t>
            </a:r>
            <a:r>
              <a:rPr lang="ko-KR" alt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pre-training</a:t>
            </a:r>
            <a:r>
              <a:rPr lang="ko-KR" alt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and</a:t>
            </a:r>
            <a:r>
              <a:rPr lang="ko-KR" alt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fine-tuning</a:t>
            </a:r>
            <a:r>
              <a:rPr lang="ko-KR" altLang="en-US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data</a:t>
            </a:r>
          </a:p>
          <a:p>
            <a:pPr lvl="3">
              <a:buSzPct val="100000"/>
              <a:buFont typeface="Courier New" panose="02070309020205020404" pitchFamily="49" charset="0"/>
              <a:buChar char="o"/>
            </a:pP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Causing </a:t>
            </a:r>
            <a:r>
              <a:rPr lang="en-US" altLang="ko-KR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domain shift problem </a:t>
            </a: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due to the significant difference in phonetic aspects with normal speech</a:t>
            </a:r>
          </a:p>
          <a:p>
            <a:pPr lvl="3">
              <a:buSzPct val="100000"/>
              <a:buFont typeface="Courier New" panose="02070309020205020404" pitchFamily="49" charset="0"/>
              <a:buChar char="o"/>
            </a:pP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  <a:sym typeface="Wingdings" pitchFamily="2" charset="2"/>
              </a:rPr>
              <a:t>Intra-speaker, inter-speaker variability exist</a:t>
            </a:r>
          </a:p>
          <a:p>
            <a:pPr marL="1485863" lvl="3" indent="0">
              <a:buSzPct val="100000"/>
              <a:buNone/>
            </a:pP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  <a:sym typeface="Wingdings" pitchFamily="2" charset="2"/>
              </a:rPr>
              <a:t>	→ To address variabilities, incorporating adapters with the </a:t>
            </a:r>
            <a:r>
              <a:rPr lang="en-US" altLang="ko-KR" dirty="0" err="1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  <a:sym typeface="Wingdings" pitchFamily="2" charset="2"/>
              </a:rPr>
              <a:t>fMLLR</a:t>
            </a: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  <a:sym typeface="Wingdings" pitchFamily="2" charset="2"/>
              </a:rPr>
              <a:t> feature 	    and x-vector as speaker adaptive features</a:t>
            </a:r>
          </a:p>
          <a:p>
            <a:pPr lvl="3">
              <a:buSzPct val="100000"/>
              <a:buFont typeface="Wingdings" pitchFamily="2" charset="2"/>
              <a:buChar char="à"/>
            </a:pPr>
            <a:endParaRPr lang="en-US" altLang="ko-KR" sz="17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914386" lvl="1" indent="-342900">
              <a:buSzPct val="100000"/>
              <a:buFont typeface="+mj-lt"/>
              <a:buAutoNum type="alphaLcPeriod" startAt="2"/>
            </a:pP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Necessity to modify the</a:t>
            </a:r>
            <a:r>
              <a:rPr lang="ko-KR" altLang="en-US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feature</a:t>
            </a:r>
            <a:r>
              <a:rPr lang="ko-KR" altLang="en-US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and</a:t>
            </a:r>
            <a:r>
              <a:rPr lang="ko-KR" altLang="en-US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</a:t>
            </a:r>
            <a:r>
              <a:rPr lang="en-US" altLang="ko-KR" sz="17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the framework</a:t>
            </a: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Modifying the adaptive feature due to the difference in research goal</a:t>
            </a: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Insufficient number of parameters in the fine-tuning stage for adaptation, thereby enhancing the level of domain adaptation</a:t>
            </a:r>
          </a:p>
          <a:p>
            <a:pPr marL="1371575" lvl="2" indent="-342900">
              <a:buSzPct val="100000"/>
              <a:buFont typeface="+mj-lt"/>
              <a:buAutoNum type="circleNumDbPlain"/>
            </a:pPr>
            <a:endParaRPr lang="en-US" altLang="ko-KR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1485863" lvl="3" indent="0">
              <a:buSzPct val="100000"/>
              <a:buNone/>
            </a:pPr>
            <a:endParaRPr lang="ko-KR" altLang="en-US" sz="1000" b="1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2">
              <a:buSzPct val="100000"/>
              <a:buFont typeface="+mj-ea"/>
              <a:buAutoNum type="circleNumDbPlain"/>
            </a:pPr>
            <a:endParaRPr lang="ko-KR" altLang="en-US" sz="9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ko-KR" alt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ko-KR" alt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ko-KR" alt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4">
              <a:buSzPct val="100000"/>
              <a:buFont typeface="한국외대체 L" panose="02020503020101020101" pitchFamily="18" charset="-127"/>
              <a:buChar char="-"/>
            </a:pPr>
            <a:endParaRPr lang="ko-KR" alt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marL="1943052" lvl="4" indent="0">
              <a:buSzPct val="100000"/>
              <a:buNone/>
            </a:pPr>
            <a:endParaRPr lang="ko-KR" altLang="en-US" sz="1500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  <p:sp>
        <p:nvSpPr>
          <p:cNvPr id="7" name="Google Shape;86;p12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</p:spPr>
        <p:txBody>
          <a:bodyPr spcFirstLastPara="1" wrap="square" lIns="324000" tIns="198000" rIns="36000" bIns="45700" anchor="t" anchorCtr="0">
            <a:noAutofit/>
          </a:bodyPr>
          <a:lstStyle/>
          <a:p>
            <a:pPr lvl="0"/>
            <a:r>
              <a:rPr lang="en-US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Methodology</a:t>
            </a:r>
            <a:endParaRPr sz="2000" dirty="0">
              <a:solidFill>
                <a:srgbClr val="FF0000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F88E7D-3B0C-B340-0257-4553A93EDA4D}"/>
              </a:ext>
            </a:extLst>
          </p:cNvPr>
          <p:cNvSpPr txBox="1"/>
          <p:nvPr/>
        </p:nvSpPr>
        <p:spPr>
          <a:xfrm>
            <a:off x="-9125" y="6597098"/>
            <a:ext cx="9144000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dirty="0" smtClean="0">
                <a:solidFill>
                  <a:schemeClr val="tx1"/>
                </a:solidFill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[3] </a:t>
            </a:r>
            <a:r>
              <a:rPr lang="en-US" sz="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Baskar, M. K., Herzig, T., Nguyen, D., Diez, M., </a:t>
            </a:r>
            <a:r>
              <a:rPr lang="en-US" sz="700" dirty="0" err="1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Polzehl</a:t>
            </a:r>
            <a:r>
              <a:rPr lang="en-US" sz="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, T., </a:t>
            </a:r>
            <a:r>
              <a:rPr lang="en-US" sz="700" dirty="0" err="1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Burget</a:t>
            </a:r>
            <a:r>
              <a:rPr lang="en-US" sz="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, L., &amp; </a:t>
            </a:r>
            <a:r>
              <a:rPr lang="en-US" sz="700" dirty="0" err="1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Černocký</a:t>
            </a:r>
            <a:r>
              <a:rPr lang="en-US" sz="700" dirty="0">
                <a:latin typeface="HUFS L" panose="02020503020101020101" pitchFamily="18" charset="-127"/>
                <a:ea typeface="HUFS L" panose="02020503020101020101" pitchFamily="18" charset="-127"/>
                <a:cs typeface="HUFS L" panose="02020503020101020101" pitchFamily="18" charset="-127"/>
              </a:rPr>
              <a:t>, J. (2022). Speaker adaptation for Wav2vec2 based dysarthric ASR. </a:t>
            </a:r>
            <a:endParaRPr lang="ko-KR" altLang="en-US" sz="700" dirty="0">
              <a:solidFill>
                <a:schemeClr val="tx1"/>
              </a:solidFill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444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A1FDC9-FE48-88DB-4DEA-B24F3B958E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ko-KR" smtClean="0"/>
              <a:pPr/>
              <a:t>7</a:t>
            </a:fld>
            <a:endParaRPr lang="ko-KR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6D269C-02B2-3C61-2DEA-064E660AC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32" y="2559911"/>
            <a:ext cx="3947220" cy="25598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F27297B-42AE-075A-EBEC-1DDB6467ADB9}"/>
              </a:ext>
            </a:extLst>
          </p:cNvPr>
          <p:cNvSpPr txBox="1"/>
          <p:nvPr/>
        </p:nvSpPr>
        <p:spPr>
          <a:xfrm>
            <a:off x="5314948" y="5087083"/>
            <a:ext cx="35909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</a:t>
            </a:r>
            <a:r>
              <a:rPr lang="en-US" altLang="ko-KR" sz="11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Figure 2. The overall model structure of </a:t>
            </a:r>
          </a:p>
          <a:p>
            <a:pPr algn="ctr"/>
            <a:r>
              <a:rPr lang="en-US" altLang="ko-KR" sz="11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dysarthric ASR</a:t>
            </a:r>
            <a:r>
              <a:rPr lang="ko-KR" altLang="en-US" sz="11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</a:t>
            </a:r>
            <a:r>
              <a:rPr lang="en-US" altLang="ko-KR" sz="11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[2]</a:t>
            </a:r>
            <a:endParaRPr lang="ko-KR" altLang="en-US" sz="1100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14" name="Google Shape;86;p12">
            <a:extLst>
              <a:ext uri="{FF2B5EF4-FFF2-40B4-BE49-F238E27FC236}">
                <a16:creationId xmlns:a16="http://schemas.microsoft.com/office/drawing/2014/main" id="{6DFB3575-0A60-414E-A8E3-BE47A6955F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</p:spPr>
        <p:txBody>
          <a:bodyPr spcFirstLastPara="1" wrap="square" lIns="324000" tIns="198000" rIns="36000" bIns="45700" anchor="t" anchorCtr="0">
            <a:noAutofit/>
          </a:bodyPr>
          <a:lstStyle/>
          <a:p>
            <a:pPr lvl="0"/>
            <a:r>
              <a:rPr lang="en-US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Methodology </a:t>
            </a:r>
            <a:endParaRPr sz="2000" dirty="0">
              <a:solidFill>
                <a:srgbClr val="FF0000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02FA50-E356-A6E3-5B48-76AF25AB3511}"/>
              </a:ext>
            </a:extLst>
          </p:cNvPr>
          <p:cNvSpPr txBox="1"/>
          <p:nvPr/>
        </p:nvSpPr>
        <p:spPr>
          <a:xfrm>
            <a:off x="-152400" y="1273629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Google Shape;85;p12">
                <a:extLst>
                  <a:ext uri="{FF2B5EF4-FFF2-40B4-BE49-F238E27FC236}">
                    <a16:creationId xmlns:a16="http://schemas.microsoft.com/office/drawing/2014/main" id="{D4E18F40-E2DD-5E88-D427-901DA08B206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2977" y="577984"/>
                <a:ext cx="8675914" cy="592078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rm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189" marR="0" lvl="0" indent="-342891" algn="l" rtl="0">
                  <a:lnSpc>
                    <a:spcPct val="100000"/>
                  </a:lnSpc>
                  <a:spcBef>
                    <a:spcPts val="40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•"/>
                  <a:defRPr sz="24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L="914377" marR="0" lvl="1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–"/>
                  <a:defRPr sz="20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L="1371566" marR="0" lvl="2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L="1828754" marR="0" lvl="3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–"/>
                  <a:defRPr sz="16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L="2285943" marR="0" lvl="4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»"/>
                  <a:defRPr sz="16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L="2743131" marR="0" lvl="5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L="3200320" marR="0" lvl="6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L="3657509" marR="0" lvl="7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L="4114697" marR="0" lvl="8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indent="0">
                  <a:buNone/>
                </a:pPr>
                <a:endParaRPr lang="en-US" sz="5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lvl="1">
                  <a:buSzPct val="100000"/>
                  <a:buFont typeface="한국외대체 L" panose="02020503020101020101" pitchFamily="18" charset="-127"/>
                  <a:buChar char="-"/>
                </a:pPr>
                <a:endParaRPr lang="en-US" altLang="ko-KR" sz="100" baseline="300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lvl="2">
                  <a:buFont typeface="Arial" panose="020B0604020202020204" pitchFamily="34" charset="0"/>
                  <a:buChar char="•"/>
                </a:pPr>
                <a:endParaRPr lang="en-US" altLang="ko-KR" sz="100" b="1" baseline="300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marL="457198" indent="-342900">
                  <a:buSzPct val="100000"/>
                  <a:buFont typeface="+mj-lt"/>
                  <a:buAutoNum type="arabicPeriod"/>
                </a:pPr>
                <a:r>
                  <a:rPr lang="en-US" altLang="ko-KR" b="1" dirty="0">
                    <a:latin typeface="한국외대체 M" panose="02020503020101020101" pitchFamily="18" charset="-127"/>
                    <a:ea typeface="한국외대체 M" panose="02020503020101020101" pitchFamily="18" charset="-127"/>
                    <a:cs typeface="한국외대체 M" panose="02020503020101020101" pitchFamily="18" charset="-127"/>
                  </a:rPr>
                  <a:t> </a:t>
                </a:r>
                <a:r>
                  <a:rPr lang="en-US" altLang="ko-KR" sz="2200" b="1" dirty="0">
                    <a:latin typeface="한국외대체 M" panose="02020503020101020101" pitchFamily="18" charset="-127"/>
                    <a:ea typeface="한국외대체 M" panose="02020503020101020101" pitchFamily="18" charset="-127"/>
                    <a:cs typeface="한국외대체 M" panose="02020503020101020101" pitchFamily="18" charset="-127"/>
                  </a:rPr>
                  <a:t>Preliminaries</a:t>
                </a:r>
                <a:r>
                  <a:rPr lang="en-US" altLang="ko-KR" sz="22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: </a:t>
                </a:r>
                <a:r>
                  <a:rPr lang="en-US" altLang="ko-KR" sz="18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The base framework</a:t>
                </a:r>
                <a:r>
                  <a:rPr lang="ko-KR" altLang="en-US" sz="18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800" dirty="0" smtClean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[3]</a:t>
                </a:r>
                <a:endParaRPr lang="en-US" altLang="ko-KR" sz="2000" dirty="0">
                  <a:latin typeface="HUFS L" panose="02020503020101020101" pitchFamily="18" charset="-127"/>
                  <a:ea typeface="HUFS L" panose="02020503020101020101" pitchFamily="18" charset="-127"/>
                  <a:cs typeface="HUFS L" panose="02020503020101020101" pitchFamily="18" charset="-127"/>
                </a:endParaRPr>
              </a:p>
              <a:p>
                <a:pPr marL="914386" lvl="1" indent="-342900">
                  <a:lnSpc>
                    <a:spcPct val="150000"/>
                  </a:lnSpc>
                  <a:buSzPct val="100000"/>
                  <a:buFont typeface="+mj-lt"/>
                  <a:buAutoNum type="alphaLcPeriod"/>
                </a:pPr>
                <a:r>
                  <a:rPr lang="en-US" altLang="ko-KR" sz="1700" b="1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Speaker Adaptive Multi-Head Attention Block (</a:t>
                </a:r>
                <a:r>
                  <a:rPr kumimoji="1" lang="en-US" altLang="ko-Kore-KR" sz="1700" b="1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E</a:t>
                </a:r>
                <a:r>
                  <a:rPr kumimoji="1" lang="en-US" altLang="ko-Kore-KR" sz="1700" b="1" baseline="-25000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b</a:t>
                </a:r>
                <a:r>
                  <a:rPr lang="en-US" altLang="ko-KR" sz="1700" b="1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)</a:t>
                </a: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A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specific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b="1" dirty="0" err="1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b</a:t>
                </a:r>
                <a:r>
                  <a:rPr lang="en-US" altLang="ko-KR" sz="1600" b="1" baseline="30000" dirty="0" err="1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th</a:t>
                </a:r>
                <a:r>
                  <a:rPr lang="ko-KR" altLang="en-US" sz="1600" b="1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b="1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encoder</a:t>
                </a:r>
                <a:r>
                  <a:rPr lang="ko-KR" altLang="en-US" sz="1600" b="1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b="1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block</a:t>
                </a:r>
                <a:r>
                  <a:rPr lang="ko-KR" altLang="en-US" sz="1600" b="1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in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the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Wav2Vec2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Encoders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endParaRPr lang="en-US" altLang="ko-KR" sz="1600" dirty="0">
                  <a:latin typeface="HUFS L" panose="02020503020101020101" pitchFamily="18" charset="-127"/>
                  <a:ea typeface="HUFS L" panose="02020503020101020101" pitchFamily="18" charset="-127"/>
                  <a:cs typeface="HUFS L" panose="02020503020101020101" pitchFamily="18" charset="-127"/>
                </a:endParaRP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To adapt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by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incorporating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an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additional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network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within</a:t>
                </a:r>
                <a:r>
                  <a:rPr lang="ko-KR" altLang="en-US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</a:t>
                </a:r>
                <a:r>
                  <a:rPr kumimoji="1" lang="en-US" altLang="ko-Kore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E</a:t>
                </a:r>
                <a:r>
                  <a:rPr kumimoji="1" lang="en-US" altLang="ko-Kore-KR" sz="1600" baseline="-250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b</a:t>
                </a:r>
                <a:r>
                  <a:rPr kumimoji="1" lang="en-US" altLang="ko-Kore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to normalize the characteristics of dysarthric speaker</a:t>
                </a:r>
                <a:endParaRPr lang="en-US" altLang="ko-KR" sz="1600" dirty="0">
                  <a:latin typeface="HUFS L" panose="02020503020101020101" pitchFamily="18" charset="-127"/>
                  <a:ea typeface="HUFS L" panose="02020503020101020101" pitchFamily="18" charset="-127"/>
                  <a:cs typeface="HUFS L" panose="02020503020101020101" pitchFamily="18" charset="-127"/>
                </a:endParaRPr>
              </a:p>
              <a:p>
                <a:pPr marL="914386" lvl="1" indent="-342900">
                  <a:lnSpc>
                    <a:spcPct val="200000"/>
                  </a:lnSpc>
                  <a:buSzPct val="100000"/>
                  <a:buFont typeface="+mj-lt"/>
                  <a:buAutoNum type="alphaLcPeriod"/>
                </a:pPr>
                <a:r>
                  <a:rPr lang="en-US" altLang="ko-KR" sz="1700" b="1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Auxiliary Network</a:t>
                </a: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Integrating the feature(s) with </a:t>
                </a:r>
              </a:p>
              <a:p>
                <a:pPr marL="1028675" lvl="2" indent="0">
                  <a:buSzPct val="100000"/>
                  <a:buNone/>
                </a:pP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      the adapters </a:t>
                </a:r>
                <a14:m>
                  <m:oMath xmlns:m="http://schemas.openxmlformats.org/officeDocument/2006/math"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HUFS L" panose="02020503020101020101" pitchFamily="18" charset="-127"/>
                        <a:cs typeface="HUFS L" panose="02020503020101020101" pitchFamily="18" charset="-127"/>
                      </a:rPr>
                      <m:t>𝐴</m:t>
                    </m:r>
                  </m:oMath>
                </a14:m>
                <a:endParaRPr lang="en-US" altLang="ko-KR" sz="1600" dirty="0">
                  <a:latin typeface="HUFS L" panose="02020503020101020101" pitchFamily="18" charset="-127"/>
                  <a:ea typeface="HUFS L" panose="02020503020101020101" pitchFamily="18" charset="-127"/>
                  <a:cs typeface="HUFS L" panose="02020503020101020101" pitchFamily="18" charset="-127"/>
                </a:endParaRPr>
              </a:p>
              <a:p>
                <a:pPr marL="914386" lvl="1" indent="-342900">
                  <a:lnSpc>
                    <a:spcPct val="200000"/>
                  </a:lnSpc>
                  <a:buSzPct val="100000"/>
                  <a:buFont typeface="+mj-lt"/>
                  <a:buAutoNum type="alphaLcPeriod"/>
                </a:pPr>
                <a:r>
                  <a:rPr lang="en-US" altLang="ko-KR" sz="1700" b="1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Adapter</a:t>
                </a: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To learn </a:t>
                </a:r>
                <a:r>
                  <a:rPr lang="en-US" altLang="ko-KR" sz="1600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the connection between </a:t>
                </a:r>
              </a:p>
              <a:p>
                <a:pPr marL="1028675" lvl="2" indent="0">
                  <a:buSzPct val="100000"/>
                  <a:buNone/>
                </a:pPr>
                <a:r>
                  <a:rPr lang="en-US" altLang="ko-KR" sz="1600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      the Transformer Encoder </a:t>
                </a: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and </a:t>
                </a:r>
                <a:r>
                  <a:rPr lang="en-US" altLang="ko-KR" sz="1600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the </a:t>
                </a:r>
              </a:p>
              <a:p>
                <a:pPr marL="1028675" lvl="2" indent="0">
                  <a:buSzPct val="100000"/>
                  <a:buNone/>
                </a:pPr>
                <a:r>
                  <a:rPr lang="en-US" altLang="ko-KR" sz="1600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      speaker adaptive feature</a:t>
                </a:r>
                <a:endParaRPr lang="en-US" altLang="ko-KR" sz="1600" dirty="0">
                  <a:latin typeface="HUFS L" panose="02020503020101020101" pitchFamily="18" charset="-127"/>
                  <a:ea typeface="HUFS L" panose="02020503020101020101" pitchFamily="18" charset="-127"/>
                  <a:cs typeface="HUFS L" panose="02020503020101020101" pitchFamily="18" charset="-127"/>
                </a:endParaRPr>
              </a:p>
              <a:p>
                <a:pPr marL="914386" lvl="1" indent="-342900">
                  <a:lnSpc>
                    <a:spcPct val="210000"/>
                  </a:lnSpc>
                  <a:buSzPct val="100000"/>
                  <a:buFont typeface="+mj-lt"/>
                  <a:buAutoNum type="alphaLcPeriod"/>
                </a:pPr>
                <a:r>
                  <a:rPr lang="en-US" altLang="ko-KR" sz="1700" b="1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Fine-tuning Stage</a:t>
                </a: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Stage_1, parameters in the Adapter and the Auxiliary network</a:t>
                </a: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HUFS L" panose="02020503020101020101" pitchFamily="18" charset="-127"/>
                    <a:ea typeface="HUFS L" panose="02020503020101020101" pitchFamily="18" charset="-127"/>
                    <a:cs typeface="HUFS L" panose="02020503020101020101" pitchFamily="18" charset="-127"/>
                  </a:rPr>
                  <a:t>Stage_2, entire parameters in the model</a:t>
                </a:r>
              </a:p>
              <a:p>
                <a:pPr marL="1485863" lvl="3" indent="0">
                  <a:buSzPct val="100000"/>
                  <a:buNone/>
                </a:pPr>
                <a:endParaRPr lang="ko-KR" altLang="en-US" sz="1000" b="1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lvl="2">
                  <a:buSzPct val="100000"/>
                  <a:buFont typeface="+mj-ea"/>
                  <a:buAutoNum type="circleNumDbPlain"/>
                </a:pPr>
                <a:endParaRPr lang="ko-KR" altLang="en-US" sz="9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lvl="4">
                  <a:buSzPct val="100000"/>
                  <a:buFont typeface="한국외대체 L" panose="02020503020101020101" pitchFamily="18" charset="-127"/>
                  <a:buChar char="-"/>
                </a:pPr>
                <a:endParaRPr lang="ko-KR" altLang="en-US" sz="15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lvl="4">
                  <a:buSzPct val="100000"/>
                  <a:buFont typeface="한국외대체 L" panose="02020503020101020101" pitchFamily="18" charset="-127"/>
                  <a:buChar char="-"/>
                </a:pPr>
                <a:endParaRPr lang="ko-KR" altLang="en-US" sz="15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lvl="4">
                  <a:buSzPct val="100000"/>
                  <a:buFont typeface="한국외대체 L" panose="02020503020101020101" pitchFamily="18" charset="-127"/>
                  <a:buChar char="-"/>
                </a:pPr>
                <a:endParaRPr lang="ko-KR" altLang="en-US" sz="15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lvl="4">
                  <a:buSzPct val="100000"/>
                  <a:buFont typeface="한국외대체 L" panose="02020503020101020101" pitchFamily="18" charset="-127"/>
                  <a:buChar char="-"/>
                </a:pPr>
                <a:endParaRPr lang="ko-KR" altLang="en-US" sz="15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marL="1943052" lvl="4" indent="0">
                  <a:buSzPct val="100000"/>
                  <a:buNone/>
                </a:pPr>
                <a:endParaRPr lang="ko-KR" altLang="en-US" sz="15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</p:txBody>
          </p:sp>
        </mc:Choice>
        <mc:Fallback>
          <p:sp>
            <p:nvSpPr>
              <p:cNvPr id="12" name="Google Shape;85;p12">
                <a:extLst>
                  <a:ext uri="{FF2B5EF4-FFF2-40B4-BE49-F238E27FC236}">
                    <a16:creationId xmlns:a16="http://schemas.microsoft.com/office/drawing/2014/main" id="{D4E18F40-E2DD-5E88-D427-901DA08B20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977" y="577984"/>
                <a:ext cx="8675914" cy="592078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46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85;p12">
            <a:extLst>
              <a:ext uri="{FF2B5EF4-FFF2-40B4-BE49-F238E27FC236}">
                <a16:creationId xmlns:a16="http://schemas.microsoft.com/office/drawing/2014/main" id="{8BD2DAF5-AB9E-7475-F7C7-6A569AEF83A1}"/>
              </a:ext>
            </a:extLst>
          </p:cNvPr>
          <p:cNvSpPr txBox="1">
            <a:spLocks/>
          </p:cNvSpPr>
          <p:nvPr/>
        </p:nvSpPr>
        <p:spPr>
          <a:xfrm>
            <a:off x="193221" y="609940"/>
            <a:ext cx="8809265" cy="5758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4289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–"/>
              <a:defRPr sz="20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–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»"/>
              <a:defRPr sz="16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42891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298" indent="0">
              <a:buSzPct val="100000"/>
              <a:buNone/>
            </a:pPr>
            <a:endParaRPr lang="ko-KR" altLang="en-US" sz="1300" dirty="0">
              <a:latin typeface="HUFS M" panose="02020503020101020101" pitchFamily="18" charset="-127"/>
              <a:ea typeface="HUFS M" panose="02020503020101020101" pitchFamily="18" charset="-127"/>
              <a:cs typeface="HUFS M" panose="02020503020101020101" pitchFamily="18" charset="-127"/>
            </a:endParaRPr>
          </a:p>
          <a:p>
            <a:pPr marL="571498" indent="-457200">
              <a:buSzPct val="100000"/>
              <a:buFont typeface="+mj-lt"/>
              <a:buAutoNum type="arabicPeriod" startAt="2"/>
            </a:pPr>
            <a:r>
              <a:rPr lang="en-US" altLang="ko-KR" sz="22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The proficiency-dependent </a:t>
            </a:r>
            <a:r>
              <a:rPr lang="en-US" altLang="ko-KR" sz="2200" b="1" dirty="0" err="1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fMLLR</a:t>
            </a:r>
            <a:r>
              <a:rPr lang="en-US" altLang="ko-KR" sz="2200" b="1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feature</a:t>
            </a:r>
          </a:p>
          <a:p>
            <a:pPr marL="457198" indent="-342900">
              <a:buSzPct val="100000"/>
              <a:buFont typeface="+mj-lt"/>
              <a:buAutoNum type="arabicPeriod" startAt="2"/>
            </a:pPr>
            <a:endParaRPr lang="en-US" altLang="ko-KR" sz="100" dirty="0">
              <a:latin typeface="HUFS L" panose="02020503020101020101" pitchFamily="18" charset="-127"/>
              <a:ea typeface="HUFS L" panose="02020503020101020101" pitchFamily="18" charset="-127"/>
              <a:cs typeface="HUFS L" panose="02020503020101020101" pitchFamily="18" charset="-127"/>
            </a:endParaRPr>
          </a:p>
          <a:p>
            <a:pPr marL="914386" lvl="1" indent="-342900">
              <a:buSzPct val="100000"/>
              <a:buFont typeface="+mj-lt"/>
              <a:buAutoNum type="alphaLcPeriod"/>
            </a:pPr>
            <a:r>
              <a:rPr lang="en-US" altLang="ko-KR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In the previous study</a:t>
            </a:r>
            <a:r>
              <a:rPr lang="ko-KR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  <a:r>
              <a:rPr lang="en-US" altLang="ko-KR" sz="1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[3]</a:t>
            </a:r>
            <a:endParaRPr lang="en-US" altLang="ko-KR" sz="1800" b="1" dirty="0">
              <a:solidFill>
                <a:schemeClr val="tx1">
                  <a:lumMod val="65000"/>
                  <a:lumOff val="35000"/>
                </a:schemeClr>
              </a:solidFill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Speaker-dependent </a:t>
            </a:r>
            <a:r>
              <a:rPr lang="en-US" altLang="ko-KR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fMLLR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feature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To normalize the variabilities between specific speakers for speaker adaptation</a:t>
            </a:r>
          </a:p>
          <a:p>
            <a:pPr marL="914386" lvl="1" indent="-342900">
              <a:lnSpc>
                <a:spcPct val="200000"/>
              </a:lnSpc>
              <a:buSzPct val="100000"/>
              <a:buFont typeface="+mj-lt"/>
              <a:buAutoNum type="alphaLcPeriod"/>
            </a:pPr>
            <a:r>
              <a:rPr lang="en-US" altLang="ko-KR" sz="18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In the present study</a:t>
            </a: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Rather than focusing on specific speakers, we aim to construct a model for general purpose. </a:t>
            </a:r>
          </a:p>
          <a:p>
            <a:pPr lvl="2">
              <a:lnSpc>
                <a:spcPct val="2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Proficiency-dependent </a:t>
            </a:r>
            <a:r>
              <a:rPr lang="en-US" altLang="ko-KR" sz="1600" b="1" dirty="0" err="1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fMLLR</a:t>
            </a:r>
            <a:r>
              <a:rPr lang="en-US" altLang="ko-KR" sz="1600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 feature for domain adaptation</a:t>
            </a:r>
          </a:p>
          <a:p>
            <a:pPr lvl="3">
              <a:buSzPct val="100000"/>
              <a:buFont typeface="Courier New" panose="02070309020205020404" pitchFamily="49" charset="0"/>
              <a:buChar char="o"/>
            </a:pPr>
            <a:r>
              <a:rPr lang="en-US" altLang="ko-KR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Normalizing inter-speaker variability within the proficiency levels</a:t>
            </a:r>
          </a:p>
          <a:p>
            <a:pPr lvl="3">
              <a:buSzPct val="100000"/>
              <a:buFont typeface="Courier New" panose="02070309020205020404" pitchFamily="49" charset="0"/>
              <a:buChar char="o"/>
            </a:pPr>
            <a:r>
              <a:rPr lang="en-US" altLang="ko-KR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Reducing the individual characteristics </a:t>
            </a: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in a speech of Korean children, </a:t>
            </a:r>
            <a:r>
              <a:rPr lang="en-US" altLang="ko-KR" b="1" dirty="0">
                <a:latin typeface="HUFS M" panose="02020503020101020101" pitchFamily="18" charset="-127"/>
                <a:ea typeface="HUFS M" panose="02020503020101020101" pitchFamily="18" charset="-127"/>
                <a:cs typeface="HUFS M" panose="02020503020101020101" pitchFamily="18" charset="-127"/>
              </a:rPr>
              <a:t>increasing general characteristics </a:t>
            </a: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of each proficiency level</a:t>
            </a:r>
            <a:endParaRPr lang="en-US" altLang="ko-KR" sz="1600" b="1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2">
              <a:lnSpc>
                <a:spcPct val="20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Expected effect</a:t>
            </a:r>
            <a:endParaRPr lang="en-US" altLang="ko-KR" dirty="0"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  <a:p>
            <a:pPr lvl="3">
              <a:buSzPct val="100000"/>
              <a:buFont typeface="Courier New" panose="02070309020205020404" pitchFamily="49" charset="0"/>
              <a:buChar char="o"/>
            </a:pPr>
            <a:r>
              <a:rPr lang="en-US" altLang="ko-KR" dirty="0"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Mitigating the differences in distribution of speech representations between native English speakers and Korean child speakers</a:t>
            </a:r>
          </a:p>
        </p:txBody>
      </p:sp>
      <p:sp>
        <p:nvSpPr>
          <p:cNvPr id="98" name="슬라이드 번호 개체 틀 3">
            <a:extLst>
              <a:ext uri="{FF2B5EF4-FFF2-40B4-BE49-F238E27FC236}">
                <a16:creationId xmlns:a16="http://schemas.microsoft.com/office/drawing/2014/main" id="{65F301A8-C516-AECD-3063-5AE28BF7BB0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6686550" y="6466036"/>
            <a:ext cx="2133600" cy="288000"/>
          </a:xfrm>
        </p:spPr>
        <p:txBody>
          <a:bodyPr/>
          <a:lstStyle/>
          <a:p>
            <a:fld id="{00000000-1234-1234-1234-123412341234}" type="slidenum">
              <a:rPr lang="en-US" altLang="ko-KR" smtClean="0"/>
              <a:pPr/>
              <a:t>8</a:t>
            </a:fld>
            <a:endParaRPr lang="ko-KR" altLang="en-US" dirty="0"/>
          </a:p>
        </p:txBody>
      </p:sp>
      <p:sp>
        <p:nvSpPr>
          <p:cNvPr id="10" name="Google Shape;86;p12"/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</p:spPr>
        <p:txBody>
          <a:bodyPr spcFirstLastPara="1" wrap="square" lIns="324000" tIns="198000" rIns="36000" bIns="45700" anchor="t" anchorCtr="0"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Methodology </a:t>
            </a:r>
            <a:r>
              <a:rPr lang="en-US" sz="2200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- the proposed approach</a:t>
            </a:r>
            <a:endParaRPr sz="2200" dirty="0">
              <a:solidFill>
                <a:srgbClr val="FF0000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492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슬라이드 번호 개체 틀 3">
            <a:extLst>
              <a:ext uri="{FF2B5EF4-FFF2-40B4-BE49-F238E27FC236}">
                <a16:creationId xmlns:a16="http://schemas.microsoft.com/office/drawing/2014/main" id="{65F301A8-C516-AECD-3063-5AE28BF7BB0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6686550" y="6466036"/>
            <a:ext cx="2133600" cy="288000"/>
          </a:xfrm>
        </p:spPr>
        <p:txBody>
          <a:bodyPr/>
          <a:lstStyle/>
          <a:p>
            <a:fld id="{00000000-1234-1234-1234-123412341234}" type="slidenum">
              <a:rPr lang="en-US" altLang="ko-KR" smtClean="0"/>
              <a:pPr/>
              <a:t>9</a:t>
            </a:fld>
            <a:endParaRPr lang="ko-KR" alt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7283AF6-3E1E-B39D-15DF-E20ECBCF02DA}"/>
              </a:ext>
            </a:extLst>
          </p:cNvPr>
          <p:cNvSpPr txBox="1"/>
          <p:nvPr/>
        </p:nvSpPr>
        <p:spPr>
          <a:xfrm>
            <a:off x="2593408" y="6424801"/>
            <a:ext cx="39571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Figure 3. The structure of the proposed framework</a:t>
            </a:r>
            <a:endParaRPr lang="ko-KR" altLang="en-US" sz="1100" dirty="0"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  <p:pic>
        <p:nvPicPr>
          <p:cNvPr id="5" name="Picture 4" descr="A diagram of a block diagram&#10;&#10;Description automatically generated">
            <a:extLst>
              <a:ext uri="{FF2B5EF4-FFF2-40B4-BE49-F238E27FC236}">
                <a16:creationId xmlns:a16="http://schemas.microsoft.com/office/drawing/2014/main" id="{29D1295D-8B8B-9E82-829D-1D14222652E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38"/>
          <a:stretch/>
        </p:blipFill>
        <p:spPr>
          <a:xfrm>
            <a:off x="2465593" y="3779713"/>
            <a:ext cx="4212809" cy="264508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Google Shape;85;p12">
                <a:extLst>
                  <a:ext uri="{FF2B5EF4-FFF2-40B4-BE49-F238E27FC236}">
                    <a16:creationId xmlns:a16="http://schemas.microsoft.com/office/drawing/2014/main" id="{52D28074-1B12-41A9-BDBB-AA429F2EB16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4041" y="580697"/>
                <a:ext cx="8687537" cy="34225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rm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189" marR="0" lvl="0" indent="-342891" algn="l" rtl="0">
                  <a:lnSpc>
                    <a:spcPct val="100000"/>
                  </a:lnSpc>
                  <a:spcBef>
                    <a:spcPts val="40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•"/>
                  <a:defRPr sz="24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L="914377" marR="0" lvl="1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–"/>
                  <a:defRPr sz="20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L="1371566" marR="0" lvl="2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•"/>
                  <a:defRPr sz="18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L="1828754" marR="0" lvl="3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–"/>
                  <a:defRPr sz="16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L="2285943" marR="0" lvl="4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262626"/>
                  </a:buClr>
                  <a:buSzPts val="1800"/>
                  <a:buFont typeface="Arial"/>
                  <a:buChar char="»"/>
                  <a:defRPr sz="1600" b="0" i="0" u="none" strike="noStrike" cap="none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L="2743131" marR="0" lvl="5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L="3200320" marR="0" lvl="6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L="3657509" marR="0" lvl="7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L="4114697" marR="0" lvl="8" indent="-342891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Char char="•"/>
                  <a:defRPr sz="20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114298" indent="0">
                  <a:buSzPct val="100000"/>
                  <a:buNone/>
                </a:pPr>
                <a:endParaRPr lang="ko-KR" altLang="en-US" sz="1300" dirty="0" smtClean="0">
                  <a:latin typeface="HUFS M" panose="02020503020101020101" pitchFamily="18" charset="-127"/>
                  <a:ea typeface="HUFS M" panose="02020503020101020101" pitchFamily="18" charset="-127"/>
                  <a:cs typeface="HUFS M" panose="02020503020101020101" pitchFamily="18" charset="-127"/>
                </a:endParaRPr>
              </a:p>
              <a:p>
                <a:pPr marL="571498" indent="-457200">
                  <a:buSzPct val="100000"/>
                  <a:buFont typeface="+mj-lt"/>
                  <a:buAutoNum type="arabicPeriod" startAt="3"/>
                </a:pPr>
                <a:r>
                  <a:rPr lang="en-US" altLang="ko-KR" sz="2200" b="1" dirty="0">
                    <a:latin typeface="한국외대체 M" panose="02020503020101020101" pitchFamily="18" charset="-127"/>
                    <a:ea typeface="한국외대체 M" panose="02020503020101020101" pitchFamily="18" charset="-127"/>
                    <a:cs typeface="한국외대체 M" panose="02020503020101020101" pitchFamily="18" charset="-127"/>
                  </a:rPr>
                  <a:t>The proposed</a:t>
                </a:r>
                <a:r>
                  <a:rPr lang="ko-KR" altLang="en-US" sz="2200" b="1" dirty="0">
                    <a:latin typeface="한국외대체 M" panose="02020503020101020101" pitchFamily="18" charset="-127"/>
                    <a:ea typeface="한국외대체 M" panose="02020503020101020101" pitchFamily="18" charset="-127"/>
                    <a:cs typeface="한국외대체 M" panose="02020503020101020101" pitchFamily="18" charset="-127"/>
                  </a:rPr>
                  <a:t> </a:t>
                </a:r>
                <a:r>
                  <a:rPr lang="en-US" altLang="ko-KR" sz="2200" b="1" dirty="0" smtClean="0">
                    <a:latin typeface="한국외대체 M" panose="02020503020101020101" pitchFamily="18" charset="-127"/>
                    <a:ea typeface="한국외대체 M" panose="02020503020101020101" pitchFamily="18" charset="-127"/>
                    <a:cs typeface="한국외대체 M" panose="02020503020101020101" pitchFamily="18" charset="-127"/>
                  </a:rPr>
                  <a:t>framework</a:t>
                </a:r>
                <a:endParaRPr lang="en-US" altLang="ko-KR" sz="5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marL="914386" lvl="1" indent="-342900">
                  <a:buSzPct val="100000"/>
                  <a:buFont typeface="+mj-lt"/>
                  <a:buAutoNum type="alphaLcPeriod"/>
                </a:pPr>
                <a:r>
                  <a:rPr lang="en-US" altLang="ko-KR" sz="1700" b="1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Increased number of the Adaptive MHA Block</a:t>
                </a:r>
                <a:r>
                  <a:rPr lang="en-US" altLang="ko-KR" sz="1600" b="1" dirty="0">
                    <a:latin typeface="한국외대체 M" panose="02020503020101020101" pitchFamily="18" charset="-127"/>
                    <a:ea typeface="한국외대체 M" panose="02020503020101020101" pitchFamily="18" charset="-127"/>
                    <a:cs typeface="한국외대체 M" panose="02020503020101020101" pitchFamily="18" charset="-127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b="1" i="1">
                            <a:latin typeface="Cambria Math" panose="02040503050406030204" pitchFamily="18" charset="0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600" b="1" i="1">
                            <a:latin typeface="Cambria Math" panose="02040503050406030204" pitchFamily="18" charset="0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rPr>
                          <m:t>𝑬</m:t>
                        </m:r>
                      </m:e>
                      <m:sub>
                        <m:r>
                          <a:rPr lang="en-US" altLang="ko-KR" sz="1600" b="1" i="1">
                            <a:latin typeface="Cambria Math" panose="02040503050406030204" pitchFamily="18" charset="0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rPr>
                          <m:t>𝒃</m:t>
                        </m:r>
                      </m:sub>
                    </m:sSub>
                    <m:r>
                      <a:rPr lang="en-US" altLang="ko-KR" sz="1600" b="1" i="1">
                        <a:latin typeface="Cambria Math" panose="02040503050406030204" pitchFamily="18" charset="0"/>
                        <a:ea typeface="한국외대체 L" panose="02020503020101020101" pitchFamily="18" charset="-127"/>
                        <a:cs typeface="한국외대체 L" panose="02020503020101020101" pitchFamily="18" charset="-127"/>
                      </a:rPr>
                      <m:t>)</m:t>
                    </m:r>
                  </m:oMath>
                </a14:m>
                <a:endParaRPr lang="en-US" altLang="ko-KR" sz="16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b="1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Insufficient parameters in the adapters to inherit target domain information</a:t>
                </a:r>
                <a:r>
                  <a:rPr lang="en-US" altLang="ko-KR" sz="1600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 </a:t>
                </a:r>
                <a:r>
                  <a:rPr lang="en-US" altLang="ko-KR" sz="1600" dirty="0">
                    <a:latin typeface="한국외대체 L" panose="02020503020101020101" pitchFamily="18" charset="-127"/>
                    <a:ea typeface="한국외대체 L" panose="02020503020101020101" pitchFamily="18" charset="-127"/>
                    <a:cs typeface="한국외대체 L" panose="02020503020101020101" pitchFamily="18" charset="-127"/>
                  </a:rPr>
                  <a:t>in order to address the domain shift problem</a:t>
                </a: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한국외대체 L" panose="02020503020101020101" pitchFamily="18" charset="-127"/>
                    <a:ea typeface="한국외대체 L" panose="02020503020101020101" pitchFamily="18" charset="-127"/>
                    <a:cs typeface="한국외대체 L" panose="02020503020101020101" pitchFamily="18" charset="-127"/>
                  </a:rPr>
                  <a:t>The number of Adapters influences on the level of domain adaptation and on the performance</a:t>
                </a:r>
                <a:r>
                  <a:rPr lang="en-US" altLang="ko-KR" sz="1500" dirty="0">
                    <a:latin typeface="한국외대체 L" panose="02020503020101020101" pitchFamily="18" charset="-127"/>
                    <a:ea typeface="한국외대체 L" panose="02020503020101020101" pitchFamily="18" charset="-127"/>
                    <a:cs typeface="한국외대체 L" panose="02020503020101020101" pitchFamily="18" charset="-127"/>
                  </a:rPr>
                  <a:t>.</a:t>
                </a: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dirty="0">
                    <a:latin typeface="HUFS M" panose="02020503020101020101" pitchFamily="18" charset="-127"/>
                    <a:ea typeface="HUFS M" panose="02020503020101020101" pitchFamily="18" charset="-127"/>
                    <a:cs typeface="HUFS M" panose="02020503020101020101" pitchFamily="18" charset="-127"/>
                  </a:rPr>
                  <a:t>Enhancing the level of knowledge transfer </a:t>
                </a:r>
                <a:r>
                  <a:rPr lang="en-US" altLang="ko-KR" sz="1600" dirty="0">
                    <a:latin typeface="한국외대체 L" panose="02020503020101020101" pitchFamily="18" charset="-127"/>
                    <a:ea typeface="한국외대체 L" panose="02020503020101020101" pitchFamily="18" charset="-127"/>
                    <a:cs typeface="한국외대체 L" panose="02020503020101020101" pitchFamily="18" charset="-127"/>
                  </a:rPr>
                  <a:t>of Korean </a:t>
                </a:r>
                <a:r>
                  <a:rPr lang="en-US" altLang="ko-KR" sz="1600" dirty="0" smtClean="0">
                    <a:latin typeface="한국외대체 L" panose="02020503020101020101" pitchFamily="18" charset="-127"/>
                    <a:ea typeface="한국외대체 L" panose="02020503020101020101" pitchFamily="18" charset="-127"/>
                    <a:cs typeface="한국외대체 L" panose="02020503020101020101" pitchFamily="18" charset="-127"/>
                  </a:rPr>
                  <a:t>children</a:t>
                </a:r>
              </a:p>
              <a:p>
                <a:pPr marL="914386" lvl="1" indent="-342900">
                  <a:buSzPct val="100000"/>
                  <a:buFont typeface="+mj-lt"/>
                  <a:buAutoNum type="alphaLcPeriod"/>
                </a:pPr>
                <a:r>
                  <a:rPr lang="en-US" altLang="ko-KR" sz="1700" b="1" dirty="0" smtClean="0">
                    <a:latin typeface="한국외대체 M" panose="02020503020101020101" pitchFamily="18" charset="-127"/>
                    <a:ea typeface="한국외대체 M" panose="02020503020101020101" pitchFamily="18" charset="-127"/>
                    <a:cs typeface="한국외대체 M" panose="02020503020101020101" pitchFamily="18" charset="-127"/>
                  </a:rPr>
                  <a:t>In this study, k = the optimal number of the Adaptive MHA Block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700" b="1" i="1" smtClean="0">
                            <a:latin typeface="Cambria Math" panose="02040503050406030204" pitchFamily="18" charset="0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rPr>
                        </m:ctrlPr>
                      </m:sSubPr>
                      <m:e>
                        <m:r>
                          <a:rPr lang="en-US" altLang="ko-KR" sz="1700" b="1" i="1" smtClean="0">
                            <a:latin typeface="Cambria Math" panose="02040503050406030204" pitchFamily="18" charset="0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rPr>
                          <m:t>𝑬</m:t>
                        </m:r>
                      </m:e>
                      <m:sub>
                        <m:r>
                          <a:rPr lang="en-US" altLang="ko-KR" sz="1700" b="1" i="1" smtClean="0">
                            <a:latin typeface="Cambria Math" panose="02040503050406030204" pitchFamily="18" charset="0"/>
                            <a:ea typeface="한국외대체 L" panose="02020503020101020101" pitchFamily="18" charset="-127"/>
                            <a:cs typeface="한국외대체 L" panose="02020503020101020101" pitchFamily="18" charset="-127"/>
                          </a:rPr>
                          <m:t>𝒃</m:t>
                        </m:r>
                      </m:sub>
                    </m:sSub>
                    <m:r>
                      <a:rPr lang="en-US" altLang="ko-KR" sz="1700" b="1" i="1" smtClean="0">
                        <a:latin typeface="Cambria Math" panose="02040503050406030204" pitchFamily="18" charset="0"/>
                        <a:ea typeface="한국외대체 L" panose="02020503020101020101" pitchFamily="18" charset="-127"/>
                        <a:cs typeface="한국외대체 L" panose="02020503020101020101" pitchFamily="18" charset="-127"/>
                      </a:rPr>
                      <m:t>)</m:t>
                    </m:r>
                  </m:oMath>
                </a14:m>
                <a:endParaRPr lang="en-US" altLang="ko-KR" sz="1700" b="1" dirty="0" smtClean="0">
                  <a:latin typeface="한국외대체 M" panose="02020503020101020101" pitchFamily="18" charset="-127"/>
                  <a:ea typeface="한국외대체 M" panose="02020503020101020101" pitchFamily="18" charset="-127"/>
                  <a:cs typeface="한국외대체 M" panose="02020503020101020101" pitchFamily="18" charset="-127"/>
                </a:endParaRPr>
              </a:p>
              <a:p>
                <a:pPr lvl="2">
                  <a:buSzPct val="100000"/>
                  <a:buFont typeface="Arial" panose="020B0604020202020204" pitchFamily="34" charset="0"/>
                  <a:buChar char="•"/>
                </a:pPr>
                <a:r>
                  <a:rPr lang="en-US" altLang="ko-KR" sz="1600" dirty="0" smtClean="0">
                    <a:latin typeface="한국외대체 L" panose="02020503020101020101" pitchFamily="18" charset="-127"/>
                    <a:ea typeface="한국외대체 L" panose="02020503020101020101" pitchFamily="18" charset="-127"/>
                    <a:cs typeface="한국외대체 L" panose="02020503020101020101" pitchFamily="18" charset="-127"/>
                  </a:rPr>
                  <a:t>Empirically, the </a:t>
                </a:r>
                <a:r>
                  <a:rPr lang="en-US" altLang="ko-KR" sz="1600" dirty="0">
                    <a:latin typeface="한국외대체 L" panose="02020503020101020101" pitchFamily="18" charset="-127"/>
                    <a:ea typeface="한국외대체 L" panose="02020503020101020101" pitchFamily="18" charset="-127"/>
                    <a:cs typeface="한국외대체 L" panose="02020503020101020101" pitchFamily="18" charset="-127"/>
                  </a:rPr>
                  <a:t>optimal </a:t>
                </a:r>
                <a:r>
                  <a:rPr lang="en-US" altLang="ko-KR" sz="1600" dirty="0" smtClean="0">
                    <a:latin typeface="한국외대체 L" panose="02020503020101020101" pitchFamily="18" charset="-127"/>
                    <a:ea typeface="한국외대체 L" panose="02020503020101020101" pitchFamily="18" charset="-127"/>
                    <a:cs typeface="한국외대체 L" panose="02020503020101020101" pitchFamily="18" charset="-127"/>
                  </a:rPr>
                  <a:t>k = 4 out of 2, 4, 6</a:t>
                </a:r>
                <a:endParaRPr lang="en-US" altLang="ko-KR" sz="1600" dirty="0">
                  <a:latin typeface="한국외대체 L" panose="02020503020101020101" pitchFamily="18" charset="-127"/>
                  <a:ea typeface="한국외대체 L" panose="02020503020101020101" pitchFamily="18" charset="-127"/>
                  <a:cs typeface="한국외대체 L" panose="02020503020101020101" pitchFamily="18" charset="-127"/>
                </a:endParaRPr>
              </a:p>
            </p:txBody>
          </p:sp>
        </mc:Choice>
        <mc:Fallback>
          <p:sp>
            <p:nvSpPr>
              <p:cNvPr id="10" name="Google Shape;85;p12">
                <a:extLst>
                  <a:ext uri="{FF2B5EF4-FFF2-40B4-BE49-F238E27FC236}">
                    <a16:creationId xmlns:a16="http://schemas.microsoft.com/office/drawing/2014/main" id="{52D28074-1B12-41A9-BDBB-AA429F2EB1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041" y="580697"/>
                <a:ext cx="8687537" cy="3422526"/>
              </a:xfrm>
              <a:prstGeom prst="rect">
                <a:avLst/>
              </a:prstGeom>
              <a:blipFill>
                <a:blip r:embed="rId4"/>
                <a:stretch>
                  <a:fillRect r="-63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Google Shape;86;p12">
            <a:extLst>
              <a:ext uri="{FF2B5EF4-FFF2-40B4-BE49-F238E27FC236}">
                <a16:creationId xmlns:a16="http://schemas.microsoft.com/office/drawing/2014/main" id="{D973DD8A-2859-2839-956E-163FB31174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7704000" cy="828000"/>
          </a:xfrm>
          <a:prstGeom prst="rect">
            <a:avLst/>
          </a:prstGeom>
        </p:spPr>
        <p:txBody>
          <a:bodyPr spcFirstLastPara="1" wrap="square" lIns="324000" tIns="198000" rIns="36000" bIns="45700" anchor="t" anchorCtr="0"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Methodology </a:t>
            </a:r>
            <a:r>
              <a:rPr lang="en-US" sz="2200" b="1" dirty="0">
                <a:solidFill>
                  <a:schemeClr val="tx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- the proposed approach</a:t>
            </a:r>
            <a:endParaRPr sz="2200" dirty="0">
              <a:solidFill>
                <a:srgbClr val="FF0000"/>
              </a:solidFill>
              <a:latin typeface="한국외대체 M" panose="02020503020101020101" pitchFamily="18" charset="-127"/>
              <a:ea typeface="한국외대체 M" panose="02020503020101020101" pitchFamily="18" charset="-127"/>
              <a:cs typeface="한국외대체 M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142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한국외대체 B"/>
        <a:cs typeface=""/>
      </a:majorFont>
      <a:minorFont>
        <a:latin typeface="Calibri"/>
        <a:ea typeface="한국외대체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56752</TotalTime>
  <Words>1775</Words>
  <Application>Microsoft Office PowerPoint</Application>
  <PresentationFormat>화면 슬라이드 쇼(4:3)</PresentationFormat>
  <Paragraphs>392</Paragraphs>
  <Slides>18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HeadingPairs>
  <TitlesOfParts>
    <vt:vector size="32" baseType="lpstr">
      <vt:lpstr>HUFS L</vt:lpstr>
      <vt:lpstr>HUFS M</vt:lpstr>
      <vt:lpstr>맑은 고딕</vt:lpstr>
      <vt:lpstr>바탕</vt:lpstr>
      <vt:lpstr>한국외대체 B</vt:lpstr>
      <vt:lpstr>한국외대체 L</vt:lpstr>
      <vt:lpstr>한국외대체 M</vt:lpstr>
      <vt:lpstr>Arial</vt:lpstr>
      <vt:lpstr>Cambria Math</vt:lpstr>
      <vt:lpstr>Courier New</vt:lpstr>
      <vt:lpstr>Times New Roman</vt:lpstr>
      <vt:lpstr>Wingdings</vt:lpstr>
      <vt:lpstr>Office 테마</vt:lpstr>
      <vt:lpstr>1_Office 테마</vt:lpstr>
      <vt:lpstr>English Phoneme Recognition of Korean Children using Self-Supervised Learning based Domain Adaptation</vt:lpstr>
      <vt:lpstr>Index</vt:lpstr>
      <vt:lpstr>Introduction</vt:lpstr>
      <vt:lpstr>Conventional Studies</vt:lpstr>
      <vt:lpstr>Conventional Studies</vt:lpstr>
      <vt:lpstr>Methodology</vt:lpstr>
      <vt:lpstr>Methodology </vt:lpstr>
      <vt:lpstr>Methodology - the proposed approach</vt:lpstr>
      <vt:lpstr>Methodology - the proposed approach</vt:lpstr>
      <vt:lpstr>Experimental Setups</vt:lpstr>
      <vt:lpstr>Experimental Setups</vt:lpstr>
      <vt:lpstr>Results and Discussion</vt:lpstr>
      <vt:lpstr>Conclusion</vt:lpstr>
      <vt:lpstr>Thank you</vt:lpstr>
      <vt:lpstr>Appendix (1)</vt:lpstr>
      <vt:lpstr>Appendix (2)</vt:lpstr>
      <vt:lpstr>Appendix (3)</vt:lpstr>
      <vt:lpstr>Publication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2023_7_ETRI_발표자료</dc:title>
  <dc:creator>박지은</dc:creator>
  <cp:lastModifiedBy>HP</cp:lastModifiedBy>
  <cp:revision>1595</cp:revision>
  <cp:lastPrinted>2022-10-31T09:35:21Z</cp:lastPrinted>
  <dcterms:modified xsi:type="dcterms:W3CDTF">2024-06-12T13:43:21Z</dcterms:modified>
</cp:coreProperties>
</file>